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mbria" panose="02040503050406030204" pitchFamily="18" charset="0"/>
      <p:regular r:id="rId19"/>
      <p:bold r:id="rId20"/>
      <p:italic r:id="rId21"/>
      <p:boldItalic r:id="rId22"/>
    </p:embeddedFont>
    <p:embeddedFont>
      <p:font typeface="Nunito"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Nw6XELpu7wZXBJM+wdInpEpmM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2328" y="26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8f0e1dabb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8f0e1dabb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8f0e1dab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8f0e1dab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 name="Google Shape;1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a:t>
            </a:fld>
            <a:endParaRPr/>
          </a:p>
        </p:txBody>
      </p:sp>
      <p:pic>
        <p:nvPicPr>
          <p:cNvPr id="55" name="Google Shape;55;p1" descr="A blue and yellow poster with text and a picture of a group of children&#10;&#10;AI-generated content may be incorrect."/>
          <p:cNvPicPr preferRelativeResize="0"/>
          <p:nvPr/>
        </p:nvPicPr>
        <p:blipFill rotWithShape="1">
          <a:blip r:embed="rId3">
            <a:alphaModFix/>
          </a:blip>
          <a:srcRect/>
          <a:stretch/>
        </p:blipFill>
        <p:spPr>
          <a:xfrm>
            <a:off x="0" y="-134450"/>
            <a:ext cx="9143996" cy="4567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311700" y="122125"/>
            <a:ext cx="8520600" cy="89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800" b="1">
                <a:solidFill>
                  <a:srgbClr val="222222"/>
                </a:solidFill>
                <a:highlight>
                  <a:srgbClr val="FFFFFF"/>
                </a:highlight>
              </a:rPr>
              <a:t>What Departments will be housed in the New Administrative Building </a:t>
            </a:r>
            <a:endParaRPr sz="1800" b="1">
              <a:solidFill>
                <a:srgbClr val="222222"/>
              </a:solidFill>
              <a:highlight>
                <a:srgbClr val="FFFFFF"/>
              </a:highlight>
            </a:endParaRPr>
          </a:p>
          <a:p>
            <a:pPr marL="0" lvl="0" indent="0" algn="ctr" rtl="0">
              <a:lnSpc>
                <a:spcPct val="115000"/>
              </a:lnSpc>
              <a:spcBef>
                <a:spcPts val="1200"/>
              </a:spcBef>
              <a:spcAft>
                <a:spcPts val="1200"/>
              </a:spcAft>
              <a:buClr>
                <a:schemeClr val="dk1"/>
              </a:buClr>
              <a:buSzPts val="1100"/>
              <a:buFont typeface="Arial"/>
              <a:buNone/>
            </a:pPr>
            <a:r>
              <a:rPr lang="en-US" sz="1800" b="1">
                <a:solidFill>
                  <a:srgbClr val="222222"/>
                </a:solidFill>
                <a:highlight>
                  <a:srgbClr val="FFFFFF"/>
                </a:highlight>
              </a:rPr>
              <a:t>and What do they do?</a:t>
            </a:r>
            <a:endParaRPr sz="1800" b="1"/>
          </a:p>
        </p:txBody>
      </p:sp>
      <p:sp>
        <p:nvSpPr>
          <p:cNvPr id="118" name="Google Shape;118;p9"/>
          <p:cNvSpPr txBox="1">
            <a:spLocks noGrp="1"/>
          </p:cNvSpPr>
          <p:nvPr>
            <p:ph type="body" idx="1"/>
          </p:nvPr>
        </p:nvSpPr>
        <p:spPr>
          <a:xfrm>
            <a:off x="311700" y="1152475"/>
            <a:ext cx="8520600" cy="3725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US" sz="2731">
                <a:solidFill>
                  <a:srgbClr val="222222"/>
                </a:solidFill>
                <a:highlight>
                  <a:srgbClr val="FFFFFF"/>
                </a:highlight>
              </a:rPr>
              <a:t>The vision for the New ESC is to create a one-stop hub for student and family services with easy access to parking and the ability to get multiple needs met in one visit.  Further, the ESC will create better integration of services, increase efficiencies and sustainability and result in better educational outcomes and safer schools.</a:t>
            </a:r>
            <a:endParaRPr/>
          </a:p>
        </p:txBody>
      </p:sp>
      <p:sp>
        <p:nvSpPr>
          <p:cNvPr id="119" name="Google Shape;11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a:solidFill>
                  <a:srgbClr val="222222"/>
                </a:solidFill>
                <a:highlight>
                  <a:srgbClr val="FFFFFF"/>
                </a:highlight>
              </a:rPr>
              <a:t>One Stop Services for Students and Families</a:t>
            </a:r>
            <a:endParaRPr sz="3000"/>
          </a:p>
        </p:txBody>
      </p:sp>
      <p:sp>
        <p:nvSpPr>
          <p:cNvPr id="125" name="Google Shape;12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SzPts val="1600"/>
              <a:buChar char="●"/>
            </a:pPr>
            <a:r>
              <a:rPr lang="en-US" sz="1600" b="1">
                <a:solidFill>
                  <a:srgbClr val="222222"/>
                </a:solidFill>
                <a:highlight>
                  <a:srgbClr val="FFFFFF"/>
                </a:highlight>
              </a:rPr>
              <a:t>Office of the Superintendent - constituent services</a:t>
            </a:r>
            <a:endParaRPr sz="1600" b="1">
              <a:solidFill>
                <a:srgbClr val="222222"/>
              </a:solidFill>
              <a:highlight>
                <a:srgbClr val="FFFFFF"/>
              </a:highlight>
            </a:endParaRPr>
          </a:p>
          <a:p>
            <a:pPr marL="457200" lvl="0" indent="-330200" algn="l" rtl="0">
              <a:lnSpc>
                <a:spcPct val="95000"/>
              </a:lnSpc>
              <a:spcBef>
                <a:spcPts val="0"/>
              </a:spcBef>
              <a:spcAft>
                <a:spcPts val="0"/>
              </a:spcAft>
              <a:buClr>
                <a:srgbClr val="222222"/>
              </a:buClr>
              <a:buSzPts val="1600"/>
              <a:buChar char="●"/>
            </a:pPr>
            <a:r>
              <a:rPr lang="en-US" sz="1600" b="1">
                <a:solidFill>
                  <a:srgbClr val="222222"/>
                </a:solidFill>
                <a:highlight>
                  <a:srgbClr val="FFFFFF"/>
                </a:highlight>
              </a:rPr>
              <a:t>Family and Community Engagement Officer and Staff</a:t>
            </a:r>
            <a:endParaRPr sz="1600" b="1">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Parent/Student Complaints</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IPRA Requests</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Attendance Issues</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Social Services</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Volunteer Applications </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Title IX Complaints</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Hearing Officer and Student Disciplinary Hearings</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Translation Services</a:t>
            </a:r>
            <a:endParaRPr sz="1600">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GED Requests</a:t>
            </a:r>
            <a:endParaRPr sz="1500">
              <a:solidFill>
                <a:srgbClr val="222222"/>
              </a:solidFill>
              <a:highlight>
                <a:srgbClr val="FFFFFF"/>
              </a:highlight>
            </a:endParaRPr>
          </a:p>
          <a:p>
            <a:pPr marL="457200" lvl="0" indent="-330200" algn="l" rtl="0">
              <a:lnSpc>
                <a:spcPct val="95000"/>
              </a:lnSpc>
              <a:spcBef>
                <a:spcPts val="0"/>
              </a:spcBef>
              <a:spcAft>
                <a:spcPts val="0"/>
              </a:spcAft>
              <a:buClr>
                <a:srgbClr val="222222"/>
              </a:buClr>
              <a:buSzPts val="1600"/>
              <a:buChar char="●"/>
            </a:pPr>
            <a:r>
              <a:rPr lang="en-US" sz="1600" b="1">
                <a:solidFill>
                  <a:srgbClr val="222222"/>
                </a:solidFill>
                <a:highlight>
                  <a:srgbClr val="FFFFFF"/>
                </a:highlight>
              </a:rPr>
              <a:t>Safety and Security</a:t>
            </a:r>
            <a:endParaRPr sz="1600" b="1">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Report Issues</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Investigatory Interviews</a:t>
            </a:r>
            <a:endParaRPr sz="1600">
              <a:solidFill>
                <a:srgbClr val="222222"/>
              </a:solidFill>
              <a:highlight>
                <a:srgbClr val="FFFFFF"/>
              </a:highlight>
            </a:endParaRPr>
          </a:p>
          <a:p>
            <a:pPr marL="914400" lvl="1" indent="-330200" algn="l" rtl="0">
              <a:lnSpc>
                <a:spcPct val="95000"/>
              </a:lnSpc>
              <a:spcBef>
                <a:spcPts val="0"/>
              </a:spcBef>
              <a:spcAft>
                <a:spcPts val="0"/>
              </a:spcAft>
              <a:buClr>
                <a:srgbClr val="222222"/>
              </a:buClr>
              <a:buSzPts val="1600"/>
              <a:buChar char="○"/>
            </a:pPr>
            <a:r>
              <a:rPr lang="en-US" sz="1600">
                <a:solidFill>
                  <a:srgbClr val="222222"/>
                </a:solidFill>
                <a:highlight>
                  <a:srgbClr val="FFFFFF"/>
                </a:highlight>
              </a:rPr>
              <a:t>File complaints </a:t>
            </a:r>
            <a:endParaRPr sz="1600">
              <a:solidFill>
                <a:srgbClr val="222222"/>
              </a:solidFill>
              <a:highlight>
                <a:srgbClr val="FFFFFF"/>
              </a:highlight>
            </a:endParaRPr>
          </a:p>
          <a:p>
            <a:pPr marL="914400" lvl="0" indent="0" algn="l" rtl="0">
              <a:lnSpc>
                <a:spcPct val="95000"/>
              </a:lnSpc>
              <a:spcBef>
                <a:spcPts val="1200"/>
              </a:spcBef>
              <a:spcAft>
                <a:spcPts val="0"/>
              </a:spcAft>
              <a:buSzPts val="275"/>
              <a:buNone/>
            </a:pPr>
            <a:endParaRPr sz="1600">
              <a:solidFill>
                <a:srgbClr val="222222"/>
              </a:solidFill>
              <a:highlight>
                <a:srgbClr val="FFFFFF"/>
              </a:highlight>
            </a:endParaRPr>
          </a:p>
          <a:p>
            <a:pPr marL="457200" lvl="0" indent="0" algn="l" rtl="0">
              <a:lnSpc>
                <a:spcPct val="95000"/>
              </a:lnSpc>
              <a:spcBef>
                <a:spcPts val="1200"/>
              </a:spcBef>
              <a:spcAft>
                <a:spcPts val="0"/>
              </a:spcAft>
              <a:buSzPts val="275"/>
              <a:buNone/>
            </a:pPr>
            <a:endParaRPr sz="922">
              <a:solidFill>
                <a:srgbClr val="222222"/>
              </a:solidFill>
              <a:highlight>
                <a:srgbClr val="FFFFFF"/>
              </a:highlight>
            </a:endParaRPr>
          </a:p>
          <a:p>
            <a:pPr marL="914400" lvl="0" indent="0" algn="l" rtl="0">
              <a:lnSpc>
                <a:spcPct val="95000"/>
              </a:lnSpc>
              <a:spcBef>
                <a:spcPts val="1200"/>
              </a:spcBef>
              <a:spcAft>
                <a:spcPts val="0"/>
              </a:spcAft>
              <a:buSzPts val="275"/>
              <a:buNone/>
            </a:pPr>
            <a:endParaRPr sz="750">
              <a:solidFill>
                <a:srgbClr val="222222"/>
              </a:solidFill>
              <a:highlight>
                <a:srgbClr val="FFFFFF"/>
              </a:highlight>
            </a:endParaRPr>
          </a:p>
          <a:p>
            <a:pPr marL="0" lvl="0" indent="0" algn="l" rtl="0">
              <a:lnSpc>
                <a:spcPct val="95000"/>
              </a:lnSpc>
              <a:spcBef>
                <a:spcPts val="1200"/>
              </a:spcBef>
              <a:spcAft>
                <a:spcPts val="1200"/>
              </a:spcAft>
              <a:buSzPts val="275"/>
              <a:buNone/>
            </a:pPr>
            <a:endParaRPr sz="750">
              <a:solidFill>
                <a:srgbClr val="222222"/>
              </a:solidFill>
              <a:highlight>
                <a:srgbClr val="FFFFFF"/>
              </a:highlight>
            </a:endParaRPr>
          </a:p>
        </p:txBody>
      </p:sp>
      <p:sp>
        <p:nvSpPr>
          <p:cNvPr id="126" name="Google Shape;12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a:solidFill>
                  <a:srgbClr val="222222"/>
                </a:solidFill>
                <a:highlight>
                  <a:srgbClr val="FFFFFF"/>
                </a:highlight>
              </a:rPr>
              <a:t>One Stop Services for Students and Families-Continued</a:t>
            </a:r>
            <a:endParaRPr sz="2400"/>
          </a:p>
        </p:txBody>
      </p:sp>
      <p:sp>
        <p:nvSpPr>
          <p:cNvPr id="132" name="Google Shape;132;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23850" algn="l" rtl="0">
              <a:lnSpc>
                <a:spcPct val="95000"/>
              </a:lnSpc>
              <a:spcBef>
                <a:spcPts val="0"/>
              </a:spcBef>
              <a:spcAft>
                <a:spcPts val="0"/>
              </a:spcAft>
              <a:buSzPts val="1500"/>
              <a:buChar char="●"/>
            </a:pPr>
            <a:r>
              <a:rPr lang="en-US" sz="1500" b="1">
                <a:solidFill>
                  <a:srgbClr val="222222"/>
                </a:solidFill>
                <a:highlight>
                  <a:srgbClr val="FFFFFF"/>
                </a:highlight>
              </a:rPr>
              <a:t>Business Services</a:t>
            </a:r>
            <a:endParaRPr sz="1500" b="1">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Student Fees and Payments</a:t>
            </a:r>
            <a:endParaRPr sz="1500">
              <a:solidFill>
                <a:srgbClr val="222222"/>
              </a:solidFill>
              <a:highlight>
                <a:srgbClr val="FFFFFF"/>
              </a:highlight>
            </a:endParaRPr>
          </a:p>
          <a:p>
            <a:pPr marL="457200" lvl="0" indent="-323850" algn="l" rtl="0">
              <a:lnSpc>
                <a:spcPct val="95000"/>
              </a:lnSpc>
              <a:spcBef>
                <a:spcPts val="0"/>
              </a:spcBef>
              <a:spcAft>
                <a:spcPts val="0"/>
              </a:spcAft>
              <a:buClr>
                <a:srgbClr val="222222"/>
              </a:buClr>
              <a:buSzPts val="1500"/>
              <a:buChar char="●"/>
            </a:pPr>
            <a:r>
              <a:rPr lang="en-US" sz="1500" b="1">
                <a:solidFill>
                  <a:srgbClr val="222222"/>
                </a:solidFill>
                <a:highlight>
                  <a:srgbClr val="FFFFFF"/>
                </a:highlight>
              </a:rPr>
              <a:t>Data and Analytics</a:t>
            </a:r>
            <a:endParaRPr sz="1500" b="1">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Transcripts</a:t>
            </a:r>
            <a:endParaRPr sz="1500">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Student Transfers</a:t>
            </a:r>
            <a:endParaRPr sz="1500">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School Placement Lottery </a:t>
            </a:r>
            <a:br>
              <a:rPr lang="en-US" sz="1500">
                <a:solidFill>
                  <a:srgbClr val="222222"/>
                </a:solidFill>
                <a:highlight>
                  <a:srgbClr val="FFFFFF"/>
                </a:highlight>
              </a:rPr>
            </a:br>
            <a:endParaRPr sz="1500">
              <a:solidFill>
                <a:srgbClr val="222222"/>
              </a:solidFill>
              <a:highlight>
                <a:srgbClr val="FFFFFF"/>
              </a:highlight>
            </a:endParaRPr>
          </a:p>
          <a:p>
            <a:pPr marL="457200" lvl="0" indent="-323850" algn="l" rtl="0">
              <a:lnSpc>
                <a:spcPct val="95000"/>
              </a:lnSpc>
              <a:spcBef>
                <a:spcPts val="0"/>
              </a:spcBef>
              <a:spcAft>
                <a:spcPts val="0"/>
              </a:spcAft>
              <a:buClr>
                <a:srgbClr val="222222"/>
              </a:buClr>
              <a:buSzPts val="1500"/>
              <a:buChar char="●"/>
            </a:pPr>
            <a:r>
              <a:rPr lang="en-US" sz="1500" b="1">
                <a:solidFill>
                  <a:srgbClr val="222222"/>
                </a:solidFill>
                <a:highlight>
                  <a:srgbClr val="FFFFFF"/>
                </a:highlight>
              </a:rPr>
              <a:t>Assessment and Accountability </a:t>
            </a:r>
            <a:endParaRPr sz="1500" b="1">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Testing exemptions/concerns</a:t>
            </a:r>
            <a:br>
              <a:rPr lang="en-US" sz="1500">
                <a:solidFill>
                  <a:srgbClr val="222222"/>
                </a:solidFill>
                <a:highlight>
                  <a:srgbClr val="FFFFFF"/>
                </a:highlight>
              </a:rPr>
            </a:br>
            <a:endParaRPr sz="1500">
              <a:solidFill>
                <a:srgbClr val="222222"/>
              </a:solidFill>
              <a:highlight>
                <a:srgbClr val="FFFFFF"/>
              </a:highlight>
            </a:endParaRPr>
          </a:p>
          <a:p>
            <a:pPr marL="457200" lvl="0" indent="-323850" algn="l" rtl="0">
              <a:lnSpc>
                <a:spcPct val="95000"/>
              </a:lnSpc>
              <a:spcBef>
                <a:spcPts val="0"/>
              </a:spcBef>
              <a:spcAft>
                <a:spcPts val="0"/>
              </a:spcAft>
              <a:buClr>
                <a:srgbClr val="222222"/>
              </a:buClr>
              <a:buSzPts val="1500"/>
              <a:buChar char="●"/>
            </a:pPr>
            <a:r>
              <a:rPr lang="en-US" sz="1500" b="1">
                <a:solidFill>
                  <a:srgbClr val="222222"/>
                </a:solidFill>
                <a:highlight>
                  <a:srgbClr val="FFFFFF"/>
                </a:highlight>
              </a:rPr>
              <a:t>Student Wellness</a:t>
            </a:r>
            <a:endParaRPr sz="1500" b="1">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Vaccinations Clinics</a:t>
            </a:r>
            <a:endParaRPr sz="1500">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Vaccination Exemptions</a:t>
            </a:r>
            <a:endParaRPr sz="1500">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Restorative Justice</a:t>
            </a:r>
            <a:endParaRPr sz="1500">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Foster Care Coordination</a:t>
            </a:r>
            <a:endParaRPr sz="1500">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504 Planning</a:t>
            </a:r>
            <a:endParaRPr sz="1500">
              <a:solidFill>
                <a:srgbClr val="222222"/>
              </a:solidFill>
              <a:highlight>
                <a:srgbClr val="FFFFFF"/>
              </a:highlight>
            </a:endParaRPr>
          </a:p>
          <a:p>
            <a:pPr marL="914400" lvl="1" indent="-323850" algn="l" rtl="0">
              <a:lnSpc>
                <a:spcPct val="95000"/>
              </a:lnSpc>
              <a:spcBef>
                <a:spcPts val="0"/>
              </a:spcBef>
              <a:spcAft>
                <a:spcPts val="0"/>
              </a:spcAft>
              <a:buClr>
                <a:srgbClr val="222222"/>
              </a:buClr>
              <a:buSzPts val="1500"/>
              <a:buChar char="○"/>
            </a:pPr>
            <a:r>
              <a:rPr lang="en-US" sz="1500">
                <a:solidFill>
                  <a:srgbClr val="222222"/>
                </a:solidFill>
                <a:highlight>
                  <a:srgbClr val="FFFFFF"/>
                </a:highlight>
              </a:rPr>
              <a:t>Medicaid Coordination</a:t>
            </a:r>
            <a:endParaRPr sz="1500">
              <a:solidFill>
                <a:srgbClr val="222222"/>
              </a:solidFill>
              <a:highlight>
                <a:srgbClr val="FFFFFF"/>
              </a:highlight>
            </a:endParaRPr>
          </a:p>
          <a:p>
            <a:pPr marL="914400" lvl="0" indent="0" algn="l" rtl="0">
              <a:lnSpc>
                <a:spcPct val="95000"/>
              </a:lnSpc>
              <a:spcBef>
                <a:spcPts val="1200"/>
              </a:spcBef>
              <a:spcAft>
                <a:spcPts val="0"/>
              </a:spcAft>
              <a:buSzPts val="275"/>
              <a:buNone/>
            </a:pPr>
            <a:br>
              <a:rPr lang="en-US" sz="1500">
                <a:solidFill>
                  <a:srgbClr val="222222"/>
                </a:solidFill>
                <a:highlight>
                  <a:srgbClr val="FFFFFF"/>
                </a:highlight>
              </a:rPr>
            </a:br>
            <a:endParaRPr sz="1500">
              <a:solidFill>
                <a:srgbClr val="222222"/>
              </a:solidFill>
              <a:highlight>
                <a:srgbClr val="FFFFFF"/>
              </a:highlight>
            </a:endParaRPr>
          </a:p>
          <a:p>
            <a:pPr marL="914400" lvl="0" indent="0" algn="l" rtl="0">
              <a:lnSpc>
                <a:spcPct val="95000"/>
              </a:lnSpc>
              <a:spcBef>
                <a:spcPts val="1200"/>
              </a:spcBef>
              <a:spcAft>
                <a:spcPts val="0"/>
              </a:spcAft>
              <a:buSzPts val="275"/>
              <a:buNone/>
            </a:pPr>
            <a:endParaRPr sz="1500">
              <a:solidFill>
                <a:srgbClr val="222222"/>
              </a:solidFill>
              <a:highlight>
                <a:srgbClr val="FFFFFF"/>
              </a:highlight>
            </a:endParaRPr>
          </a:p>
          <a:p>
            <a:pPr marL="457200" lvl="0" indent="0" algn="l" rtl="0">
              <a:lnSpc>
                <a:spcPct val="95000"/>
              </a:lnSpc>
              <a:spcBef>
                <a:spcPts val="1200"/>
              </a:spcBef>
              <a:spcAft>
                <a:spcPts val="0"/>
              </a:spcAft>
              <a:buSzPts val="275"/>
              <a:buNone/>
            </a:pPr>
            <a:endParaRPr sz="822">
              <a:solidFill>
                <a:srgbClr val="222222"/>
              </a:solidFill>
              <a:highlight>
                <a:srgbClr val="FFFFFF"/>
              </a:highlight>
            </a:endParaRPr>
          </a:p>
          <a:p>
            <a:pPr marL="914400" lvl="0" indent="0" algn="l" rtl="0">
              <a:lnSpc>
                <a:spcPct val="95000"/>
              </a:lnSpc>
              <a:spcBef>
                <a:spcPts val="1200"/>
              </a:spcBef>
              <a:spcAft>
                <a:spcPts val="0"/>
              </a:spcAft>
              <a:buSzPts val="275"/>
              <a:buNone/>
            </a:pPr>
            <a:endParaRPr sz="650">
              <a:solidFill>
                <a:srgbClr val="222222"/>
              </a:solidFill>
              <a:highlight>
                <a:srgbClr val="FFFFFF"/>
              </a:highlight>
            </a:endParaRPr>
          </a:p>
          <a:p>
            <a:pPr marL="0" lvl="0" indent="0" algn="l" rtl="0">
              <a:lnSpc>
                <a:spcPct val="95000"/>
              </a:lnSpc>
              <a:spcBef>
                <a:spcPts val="1200"/>
              </a:spcBef>
              <a:spcAft>
                <a:spcPts val="1200"/>
              </a:spcAft>
              <a:buSzPts val="275"/>
              <a:buNone/>
            </a:pPr>
            <a:endParaRPr sz="650">
              <a:solidFill>
                <a:srgbClr val="222222"/>
              </a:solidFill>
              <a:highlight>
                <a:srgbClr val="FFFFFF"/>
              </a:highlight>
            </a:endParaRPr>
          </a:p>
        </p:txBody>
      </p:sp>
      <p:sp>
        <p:nvSpPr>
          <p:cNvPr id="133" name="Google Shape;13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a:solidFill>
                  <a:srgbClr val="222222"/>
                </a:solidFill>
                <a:highlight>
                  <a:srgbClr val="FFFFFF"/>
                </a:highlight>
              </a:rPr>
              <a:t>One Stop Services for Students and Families-Continued</a:t>
            </a:r>
            <a:endParaRPr sz="2400"/>
          </a:p>
        </p:txBody>
      </p:sp>
      <p:sp>
        <p:nvSpPr>
          <p:cNvPr id="139" name="Google Shape;139;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US" sz="1400" b="1">
                <a:solidFill>
                  <a:srgbClr val="222222"/>
                </a:solidFill>
                <a:highlight>
                  <a:srgbClr val="FFFFFF"/>
                </a:highlight>
              </a:rPr>
              <a:t>Student Wellness (continued)</a:t>
            </a:r>
            <a:endParaRPr sz="1400" b="1">
              <a:solidFill>
                <a:srgbClr val="222222"/>
              </a:solidFill>
              <a:highlight>
                <a:srgbClr val="FFFFFF"/>
              </a:highlight>
            </a:endParaRPr>
          </a:p>
          <a:p>
            <a:pPr marL="457200" lvl="0" indent="-317500" algn="l" rtl="0">
              <a:lnSpc>
                <a:spcPct val="95000"/>
              </a:lnSpc>
              <a:spcBef>
                <a:spcPts val="1200"/>
              </a:spcBef>
              <a:spcAft>
                <a:spcPts val="0"/>
              </a:spcAft>
              <a:buClr>
                <a:srgbClr val="222222"/>
              </a:buClr>
              <a:buSzPts val="1400"/>
              <a:buChar char="●"/>
            </a:pPr>
            <a:r>
              <a:rPr lang="en-US" sz="1400" b="1">
                <a:solidFill>
                  <a:srgbClr val="222222"/>
                </a:solidFill>
                <a:highlight>
                  <a:srgbClr val="FFFFFF"/>
                </a:highlight>
              </a:rPr>
              <a:t>Adelante: </a:t>
            </a:r>
            <a:r>
              <a:rPr lang="en-US" sz="1400">
                <a:solidFill>
                  <a:srgbClr val="222222"/>
                </a:solidFill>
                <a:highlight>
                  <a:srgbClr val="FFFFFF"/>
                </a:highlight>
              </a:rPr>
              <a:t>direct services to homeless students/families (food, backpacks, housing support, etc.</a:t>
            </a:r>
            <a:br>
              <a:rPr lang="en-US" sz="1400">
                <a:solidFill>
                  <a:srgbClr val="222222"/>
                </a:solidFill>
                <a:highlight>
                  <a:srgbClr val="FFFFFF"/>
                </a:highlight>
              </a:rPr>
            </a:br>
            <a:endParaRPr sz="1400">
              <a:solidFill>
                <a:srgbClr val="222222"/>
              </a:solidFill>
              <a:highlight>
                <a:srgbClr val="FFFFFF"/>
              </a:highlight>
            </a:endParaRPr>
          </a:p>
          <a:p>
            <a:pPr marL="457200" lvl="0" indent="-317500" algn="l" rtl="0">
              <a:lnSpc>
                <a:spcPct val="95000"/>
              </a:lnSpc>
              <a:spcBef>
                <a:spcPts val="0"/>
              </a:spcBef>
              <a:spcAft>
                <a:spcPts val="0"/>
              </a:spcAft>
              <a:buClr>
                <a:srgbClr val="222222"/>
              </a:buClr>
              <a:buSzPts val="1400"/>
              <a:buChar char="●"/>
            </a:pPr>
            <a:r>
              <a:rPr lang="en-US" sz="1400" b="1">
                <a:solidFill>
                  <a:srgbClr val="222222"/>
                </a:solidFill>
                <a:highlight>
                  <a:srgbClr val="FFFFFF"/>
                </a:highlight>
              </a:rPr>
              <a:t>Teen Parent Coordination= </a:t>
            </a:r>
            <a:r>
              <a:rPr lang="en-US" sz="1400">
                <a:solidFill>
                  <a:srgbClr val="222222"/>
                </a:solidFill>
                <a:highlight>
                  <a:srgbClr val="FFFFFF"/>
                </a:highlight>
              </a:rPr>
              <a:t>Pregnant and Teen Parent Services</a:t>
            </a:r>
            <a:endParaRPr sz="1400">
              <a:solidFill>
                <a:srgbClr val="222222"/>
              </a:solidFill>
              <a:highlight>
                <a:srgbClr val="FFFFFF"/>
              </a:highlight>
            </a:endParaRPr>
          </a:p>
          <a:p>
            <a:pPr marL="0" lvl="0" indent="0" algn="l" rtl="0">
              <a:lnSpc>
                <a:spcPct val="95000"/>
              </a:lnSpc>
              <a:spcBef>
                <a:spcPts val="1200"/>
              </a:spcBef>
              <a:spcAft>
                <a:spcPts val="0"/>
              </a:spcAft>
              <a:buSzPts val="275"/>
              <a:buNone/>
            </a:pPr>
            <a:r>
              <a:rPr lang="en-US" sz="1400" b="1">
                <a:solidFill>
                  <a:srgbClr val="222222"/>
                </a:solidFill>
                <a:highlight>
                  <a:srgbClr val="FFFFFF"/>
                </a:highlight>
              </a:rPr>
              <a:t>Curriculum and Instruction and Career Technical Education:</a:t>
            </a:r>
            <a:endParaRPr sz="1400" b="1">
              <a:solidFill>
                <a:srgbClr val="222222"/>
              </a:solidFill>
              <a:highlight>
                <a:srgbClr val="FFFFFF"/>
              </a:highlight>
            </a:endParaRPr>
          </a:p>
          <a:p>
            <a:pPr marL="457200" lvl="0" indent="-317500" algn="l" rtl="0">
              <a:lnSpc>
                <a:spcPct val="95000"/>
              </a:lnSpc>
              <a:spcBef>
                <a:spcPts val="1200"/>
              </a:spcBef>
              <a:spcAft>
                <a:spcPts val="0"/>
              </a:spcAft>
              <a:buClr>
                <a:srgbClr val="222222"/>
              </a:buClr>
              <a:buSzPts val="1400"/>
              <a:buChar char="●"/>
            </a:pPr>
            <a:r>
              <a:rPr lang="en-US" sz="1400" b="1">
                <a:solidFill>
                  <a:srgbClr val="222222"/>
                </a:solidFill>
                <a:highlight>
                  <a:srgbClr val="FFFFFF"/>
                </a:highlight>
              </a:rPr>
              <a:t>Pre-K Coordination: applications and information</a:t>
            </a:r>
            <a:endParaRPr sz="1400" b="1">
              <a:solidFill>
                <a:srgbClr val="222222"/>
              </a:solidFill>
              <a:highlight>
                <a:srgbClr val="FFFFFF"/>
              </a:highlight>
            </a:endParaRPr>
          </a:p>
          <a:p>
            <a:pPr marL="457200" lvl="0" indent="-317500" algn="l" rtl="0">
              <a:lnSpc>
                <a:spcPct val="95000"/>
              </a:lnSpc>
              <a:spcBef>
                <a:spcPts val="0"/>
              </a:spcBef>
              <a:spcAft>
                <a:spcPts val="0"/>
              </a:spcAft>
              <a:buClr>
                <a:srgbClr val="222222"/>
              </a:buClr>
              <a:buSzPts val="1400"/>
              <a:buChar char="●"/>
            </a:pPr>
            <a:r>
              <a:rPr lang="en-US" sz="1400" b="1">
                <a:solidFill>
                  <a:srgbClr val="222222"/>
                </a:solidFill>
                <a:highlight>
                  <a:srgbClr val="FFFFFF"/>
                </a:highlight>
              </a:rPr>
              <a:t>Work -Place Learning. Gear Up, Apprenticeships</a:t>
            </a:r>
            <a:endParaRPr sz="1400" b="1">
              <a:solidFill>
                <a:srgbClr val="222222"/>
              </a:solidFill>
              <a:highlight>
                <a:srgbClr val="FFFFFF"/>
              </a:highlight>
            </a:endParaRPr>
          </a:p>
          <a:p>
            <a:pPr marL="457200" lvl="0" indent="-317500" algn="l" rtl="0">
              <a:lnSpc>
                <a:spcPct val="95000"/>
              </a:lnSpc>
              <a:spcBef>
                <a:spcPts val="0"/>
              </a:spcBef>
              <a:spcAft>
                <a:spcPts val="0"/>
              </a:spcAft>
              <a:buClr>
                <a:srgbClr val="222222"/>
              </a:buClr>
              <a:buSzPts val="1400"/>
              <a:buChar char="●"/>
            </a:pPr>
            <a:r>
              <a:rPr lang="en-US" sz="1400" b="1">
                <a:solidFill>
                  <a:srgbClr val="222222"/>
                </a:solidFill>
                <a:highlight>
                  <a:srgbClr val="FFFFFF"/>
                </a:highlight>
              </a:rPr>
              <a:t>College and Career Coordination</a:t>
            </a:r>
            <a:endParaRPr sz="1400" b="1">
              <a:solidFill>
                <a:srgbClr val="222222"/>
              </a:solidFill>
              <a:highlight>
                <a:srgbClr val="FFFFFF"/>
              </a:highlight>
            </a:endParaRPr>
          </a:p>
          <a:p>
            <a:pPr marL="457200" lvl="0" indent="-317500" algn="l" rtl="0">
              <a:lnSpc>
                <a:spcPct val="95000"/>
              </a:lnSpc>
              <a:spcBef>
                <a:spcPts val="0"/>
              </a:spcBef>
              <a:spcAft>
                <a:spcPts val="0"/>
              </a:spcAft>
              <a:buClr>
                <a:srgbClr val="222222"/>
              </a:buClr>
              <a:buSzPts val="1400"/>
              <a:buChar char="●"/>
            </a:pPr>
            <a:r>
              <a:rPr lang="en-US" sz="1400" b="1">
                <a:solidFill>
                  <a:srgbClr val="222222"/>
                </a:solidFill>
                <a:highlight>
                  <a:srgbClr val="FFFFFF"/>
                </a:highlight>
              </a:rPr>
              <a:t>Early Childhood Center Coordination</a:t>
            </a:r>
            <a:endParaRPr sz="1400" b="1">
              <a:solidFill>
                <a:srgbClr val="222222"/>
              </a:solidFill>
              <a:highlight>
                <a:srgbClr val="FFFFFF"/>
              </a:highlight>
            </a:endParaRPr>
          </a:p>
          <a:p>
            <a:pPr marL="457200" lvl="0" indent="-317500" algn="l" rtl="0">
              <a:lnSpc>
                <a:spcPct val="95000"/>
              </a:lnSpc>
              <a:spcBef>
                <a:spcPts val="0"/>
              </a:spcBef>
              <a:spcAft>
                <a:spcPts val="0"/>
              </a:spcAft>
              <a:buClr>
                <a:srgbClr val="222222"/>
              </a:buClr>
              <a:buSzPts val="1400"/>
              <a:buChar char="●"/>
            </a:pPr>
            <a:r>
              <a:rPr lang="en-US" sz="1400" b="1">
                <a:solidFill>
                  <a:srgbClr val="222222"/>
                </a:solidFill>
                <a:highlight>
                  <a:srgbClr val="FFFFFF"/>
                </a:highlight>
              </a:rPr>
              <a:t>Native American Student and Family Services</a:t>
            </a:r>
            <a:endParaRPr sz="1400" b="1">
              <a:solidFill>
                <a:srgbClr val="222222"/>
              </a:solidFill>
              <a:highlight>
                <a:srgbClr val="FFFFFF"/>
              </a:highlight>
            </a:endParaRPr>
          </a:p>
          <a:p>
            <a:pPr marL="457200" lvl="0" indent="-317500" algn="l" rtl="0">
              <a:lnSpc>
                <a:spcPct val="95000"/>
              </a:lnSpc>
              <a:spcBef>
                <a:spcPts val="0"/>
              </a:spcBef>
              <a:spcAft>
                <a:spcPts val="0"/>
              </a:spcAft>
              <a:buClr>
                <a:srgbClr val="222222"/>
              </a:buClr>
              <a:buSzPts val="1400"/>
              <a:buChar char="●"/>
            </a:pPr>
            <a:r>
              <a:rPr lang="en-US" sz="1400" b="1">
                <a:solidFill>
                  <a:srgbClr val="222222"/>
                </a:solidFill>
                <a:highlight>
                  <a:srgbClr val="FFFFFF"/>
                </a:highlight>
              </a:rPr>
              <a:t>SAT and English Language Learners </a:t>
            </a:r>
            <a:endParaRPr sz="1400" b="1">
              <a:solidFill>
                <a:srgbClr val="222222"/>
              </a:solidFill>
              <a:highlight>
                <a:srgbClr val="FFFFFF"/>
              </a:highlight>
            </a:endParaRPr>
          </a:p>
          <a:p>
            <a:pPr marL="457200" lvl="0" indent="-317500" algn="l" rtl="0">
              <a:lnSpc>
                <a:spcPct val="95000"/>
              </a:lnSpc>
              <a:spcBef>
                <a:spcPts val="0"/>
              </a:spcBef>
              <a:spcAft>
                <a:spcPts val="0"/>
              </a:spcAft>
              <a:buClr>
                <a:srgbClr val="222222"/>
              </a:buClr>
              <a:buSzPts val="1400"/>
              <a:buChar char="●"/>
            </a:pPr>
            <a:r>
              <a:rPr lang="en-US" sz="1400" b="1">
                <a:solidFill>
                  <a:srgbClr val="222222"/>
                </a:solidFill>
                <a:highlight>
                  <a:srgbClr val="FFFFFF"/>
                </a:highlight>
              </a:rPr>
              <a:t>Special Education Assessment and Ancillary/Support Services</a:t>
            </a:r>
            <a:endParaRPr sz="1400" b="1">
              <a:solidFill>
                <a:srgbClr val="222222"/>
              </a:solidFill>
              <a:highlight>
                <a:srgbClr val="FFFFFF"/>
              </a:highlight>
            </a:endParaRPr>
          </a:p>
          <a:p>
            <a:pPr marL="457200" lvl="0" indent="-317500" algn="l" rtl="0">
              <a:lnSpc>
                <a:spcPct val="95000"/>
              </a:lnSpc>
              <a:spcBef>
                <a:spcPts val="0"/>
              </a:spcBef>
              <a:spcAft>
                <a:spcPts val="0"/>
              </a:spcAft>
              <a:buClr>
                <a:srgbClr val="222222"/>
              </a:buClr>
              <a:buSzPts val="1400"/>
              <a:buChar char="●"/>
            </a:pPr>
            <a:r>
              <a:rPr lang="en-US" sz="1400" b="1">
                <a:solidFill>
                  <a:srgbClr val="222222"/>
                </a:solidFill>
                <a:highlight>
                  <a:srgbClr val="FFFFFF"/>
                </a:highlight>
              </a:rPr>
              <a:t>Out of School Time Services- after school, summer learning opportunities, dual credit </a:t>
            </a:r>
            <a:endParaRPr sz="1400" b="1">
              <a:solidFill>
                <a:srgbClr val="222222"/>
              </a:solidFill>
              <a:highlight>
                <a:srgbClr val="FFFFFF"/>
              </a:highlight>
            </a:endParaRPr>
          </a:p>
          <a:p>
            <a:pPr marL="457200" lvl="0" indent="0" algn="l" rtl="0">
              <a:lnSpc>
                <a:spcPct val="95000"/>
              </a:lnSpc>
              <a:spcBef>
                <a:spcPts val="1200"/>
              </a:spcBef>
              <a:spcAft>
                <a:spcPts val="0"/>
              </a:spcAft>
              <a:buSzPts val="275"/>
              <a:buNone/>
            </a:pPr>
            <a:r>
              <a:rPr lang="en-US" sz="1400" b="1">
                <a:solidFill>
                  <a:srgbClr val="222222"/>
                </a:solidFill>
                <a:highlight>
                  <a:srgbClr val="FFFFFF"/>
                </a:highlight>
              </a:rPr>
              <a:t> </a:t>
            </a:r>
            <a:endParaRPr sz="1400" b="1">
              <a:solidFill>
                <a:srgbClr val="222222"/>
              </a:solidFill>
              <a:highlight>
                <a:srgbClr val="FFFFFF"/>
              </a:highlight>
            </a:endParaRPr>
          </a:p>
          <a:p>
            <a:pPr marL="457200" lvl="0" indent="0" algn="l" rtl="0">
              <a:lnSpc>
                <a:spcPct val="95000"/>
              </a:lnSpc>
              <a:spcBef>
                <a:spcPts val="1200"/>
              </a:spcBef>
              <a:spcAft>
                <a:spcPts val="0"/>
              </a:spcAft>
              <a:buSzPts val="275"/>
              <a:buNone/>
            </a:pPr>
            <a:endParaRPr sz="1400">
              <a:solidFill>
                <a:srgbClr val="222222"/>
              </a:solidFill>
              <a:highlight>
                <a:srgbClr val="FFFFFF"/>
              </a:highlight>
            </a:endParaRPr>
          </a:p>
          <a:p>
            <a:pPr marL="0" lvl="0" indent="0" algn="l" rtl="0">
              <a:lnSpc>
                <a:spcPct val="95000"/>
              </a:lnSpc>
              <a:spcBef>
                <a:spcPts val="1200"/>
              </a:spcBef>
              <a:spcAft>
                <a:spcPts val="0"/>
              </a:spcAft>
              <a:buSzPts val="275"/>
              <a:buNone/>
            </a:pPr>
            <a:endParaRPr sz="950">
              <a:solidFill>
                <a:srgbClr val="222222"/>
              </a:solidFill>
              <a:highlight>
                <a:srgbClr val="FFFFFF"/>
              </a:highlight>
            </a:endParaRPr>
          </a:p>
          <a:p>
            <a:pPr marL="914400" lvl="0" indent="0" algn="l" rtl="0">
              <a:lnSpc>
                <a:spcPct val="95000"/>
              </a:lnSpc>
              <a:spcBef>
                <a:spcPts val="1200"/>
              </a:spcBef>
              <a:spcAft>
                <a:spcPts val="0"/>
              </a:spcAft>
              <a:buSzPts val="275"/>
              <a:buNone/>
            </a:pPr>
            <a:endParaRPr sz="675" b="1">
              <a:solidFill>
                <a:srgbClr val="222222"/>
              </a:solidFill>
              <a:highlight>
                <a:srgbClr val="FFFFFF"/>
              </a:highlight>
            </a:endParaRPr>
          </a:p>
          <a:p>
            <a:pPr marL="914400" lvl="0" indent="0" algn="l" rtl="0">
              <a:lnSpc>
                <a:spcPct val="95000"/>
              </a:lnSpc>
              <a:spcBef>
                <a:spcPts val="1200"/>
              </a:spcBef>
              <a:spcAft>
                <a:spcPts val="0"/>
              </a:spcAft>
              <a:buSzPts val="275"/>
              <a:buNone/>
            </a:pPr>
            <a:br>
              <a:rPr lang="en-US" sz="1500">
                <a:solidFill>
                  <a:srgbClr val="222222"/>
                </a:solidFill>
                <a:highlight>
                  <a:srgbClr val="FFFFFF"/>
                </a:highlight>
              </a:rPr>
            </a:br>
            <a:endParaRPr sz="1500">
              <a:solidFill>
                <a:srgbClr val="222222"/>
              </a:solidFill>
              <a:highlight>
                <a:srgbClr val="FFFFFF"/>
              </a:highlight>
            </a:endParaRPr>
          </a:p>
          <a:p>
            <a:pPr marL="914400" lvl="0" indent="0" algn="l" rtl="0">
              <a:lnSpc>
                <a:spcPct val="95000"/>
              </a:lnSpc>
              <a:spcBef>
                <a:spcPts val="1200"/>
              </a:spcBef>
              <a:spcAft>
                <a:spcPts val="0"/>
              </a:spcAft>
              <a:buSzPts val="275"/>
              <a:buNone/>
            </a:pPr>
            <a:endParaRPr sz="1500">
              <a:solidFill>
                <a:srgbClr val="222222"/>
              </a:solidFill>
              <a:highlight>
                <a:srgbClr val="FFFFFF"/>
              </a:highlight>
            </a:endParaRPr>
          </a:p>
          <a:p>
            <a:pPr marL="457200" lvl="0" indent="0" algn="l" rtl="0">
              <a:lnSpc>
                <a:spcPct val="95000"/>
              </a:lnSpc>
              <a:spcBef>
                <a:spcPts val="1200"/>
              </a:spcBef>
              <a:spcAft>
                <a:spcPts val="0"/>
              </a:spcAft>
              <a:buSzPts val="275"/>
              <a:buNone/>
            </a:pPr>
            <a:endParaRPr sz="822">
              <a:solidFill>
                <a:srgbClr val="222222"/>
              </a:solidFill>
              <a:highlight>
                <a:srgbClr val="FFFFFF"/>
              </a:highlight>
            </a:endParaRPr>
          </a:p>
          <a:p>
            <a:pPr marL="914400" lvl="0" indent="0" algn="l" rtl="0">
              <a:lnSpc>
                <a:spcPct val="95000"/>
              </a:lnSpc>
              <a:spcBef>
                <a:spcPts val="1200"/>
              </a:spcBef>
              <a:spcAft>
                <a:spcPts val="0"/>
              </a:spcAft>
              <a:buSzPts val="275"/>
              <a:buNone/>
            </a:pPr>
            <a:endParaRPr sz="650">
              <a:solidFill>
                <a:srgbClr val="222222"/>
              </a:solidFill>
              <a:highlight>
                <a:srgbClr val="FFFFFF"/>
              </a:highlight>
            </a:endParaRPr>
          </a:p>
          <a:p>
            <a:pPr marL="0" lvl="0" indent="0" algn="l" rtl="0">
              <a:lnSpc>
                <a:spcPct val="95000"/>
              </a:lnSpc>
              <a:spcBef>
                <a:spcPts val="1200"/>
              </a:spcBef>
              <a:spcAft>
                <a:spcPts val="1200"/>
              </a:spcAft>
              <a:buSzPts val="275"/>
              <a:buNone/>
            </a:pPr>
            <a:endParaRPr sz="650">
              <a:solidFill>
                <a:srgbClr val="222222"/>
              </a:solidFill>
              <a:highlight>
                <a:srgbClr val="FFFFFF"/>
              </a:highlight>
            </a:endParaRPr>
          </a:p>
        </p:txBody>
      </p:sp>
      <p:sp>
        <p:nvSpPr>
          <p:cNvPr id="140" name="Google Shape;14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3"/>
          <p:cNvSpPr txBox="1">
            <a:spLocks noGrp="1"/>
          </p:cNvSpPr>
          <p:nvPr>
            <p:ph type="title"/>
          </p:nvPr>
        </p:nvSpPr>
        <p:spPr>
          <a:xfrm>
            <a:off x="311700" y="75231"/>
            <a:ext cx="8520600" cy="572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sz="2000"/>
              <a:t>The Basics: Public School Buildings Act HB-33 (Tax Mill Levy)</a:t>
            </a:r>
            <a:endParaRPr/>
          </a:p>
        </p:txBody>
      </p:sp>
      <p:sp>
        <p:nvSpPr>
          <p:cNvPr id="146" name="Google Shape;146;p13"/>
          <p:cNvSpPr txBox="1">
            <a:spLocks noGrp="1"/>
          </p:cNvSpPr>
          <p:nvPr>
            <p:ph type="body" idx="1"/>
          </p:nvPr>
        </p:nvSpPr>
        <p:spPr>
          <a:xfrm>
            <a:off x="0" y="730175"/>
            <a:ext cx="9144000" cy="4072500"/>
          </a:xfrm>
          <a:prstGeom prst="rect">
            <a:avLst/>
          </a:prstGeom>
          <a:noFill/>
          <a:ln>
            <a:noFill/>
          </a:ln>
        </p:spPr>
        <p:txBody>
          <a:bodyPr spcFirstLastPara="1" wrap="square" lIns="91425" tIns="91425" rIns="91425" bIns="91425" anchor="t" anchorCtr="0">
            <a:noAutofit/>
          </a:bodyPr>
          <a:lstStyle/>
          <a:p>
            <a:pPr marL="457200" lvl="0" indent="-349250" algn="l" rtl="0">
              <a:lnSpc>
                <a:spcPct val="95000"/>
              </a:lnSpc>
              <a:spcBef>
                <a:spcPts val="0"/>
              </a:spcBef>
              <a:spcAft>
                <a:spcPts val="0"/>
              </a:spcAft>
              <a:buSzPts val="1900"/>
              <a:buChar char="●"/>
            </a:pPr>
            <a:r>
              <a:rPr lang="en-US" sz="1580"/>
              <a:t>Generates approximately $13 Mil per year for public schools in Santa Fe County (Includes ALL Charter Schools) </a:t>
            </a:r>
            <a:endParaRPr sz="1765"/>
          </a:p>
          <a:p>
            <a:pPr marL="457200" lvl="0" indent="-349250" algn="l" rtl="0">
              <a:lnSpc>
                <a:spcPct val="95000"/>
              </a:lnSpc>
              <a:spcBef>
                <a:spcPts val="0"/>
              </a:spcBef>
              <a:spcAft>
                <a:spcPts val="0"/>
              </a:spcAft>
              <a:buSzPts val="1900"/>
              <a:buChar char="●"/>
            </a:pPr>
            <a:r>
              <a:rPr lang="en-US" sz="1580"/>
              <a:t>Impact: 15,000 students and 2,500 faculty/staff</a:t>
            </a:r>
            <a:endParaRPr sz="1765"/>
          </a:p>
          <a:p>
            <a:pPr marL="457200" lvl="0" indent="-349250" algn="l" rtl="0">
              <a:lnSpc>
                <a:spcPct val="95000"/>
              </a:lnSpc>
              <a:spcBef>
                <a:spcPts val="0"/>
              </a:spcBef>
              <a:spcAft>
                <a:spcPts val="0"/>
              </a:spcAft>
              <a:buSzPts val="1900"/>
              <a:buChar char="●"/>
            </a:pPr>
            <a:r>
              <a:rPr lang="en-US" sz="1580"/>
              <a:t>It is on a six-year cycle; does not increase tax rate, County Clerk apportions the proceeds to SFPS and Charter Schools in Santa Fe County,</a:t>
            </a:r>
            <a:endParaRPr sz="1765"/>
          </a:p>
          <a:p>
            <a:pPr marL="457200" lvl="0" indent="-349250" algn="l" rtl="0">
              <a:lnSpc>
                <a:spcPct val="95000"/>
              </a:lnSpc>
              <a:spcBef>
                <a:spcPts val="0"/>
              </a:spcBef>
              <a:spcAft>
                <a:spcPts val="0"/>
              </a:spcAft>
              <a:buSzPts val="1900"/>
              <a:buChar char="●"/>
            </a:pPr>
            <a:r>
              <a:rPr lang="en-US" sz="1580"/>
              <a:t>Santa Fe County taxes 1/3 of the assessed value of a property.  The rate is 1.5 mill per $1000 of the assessed property value. </a:t>
            </a:r>
            <a:endParaRPr sz="1765"/>
          </a:p>
          <a:p>
            <a:pPr marL="114300" lvl="0" indent="0" algn="l" rtl="0">
              <a:lnSpc>
                <a:spcPct val="95000"/>
              </a:lnSpc>
              <a:spcBef>
                <a:spcPts val="0"/>
              </a:spcBef>
              <a:spcAft>
                <a:spcPts val="0"/>
              </a:spcAft>
              <a:buSzPts val="1800"/>
              <a:buNone/>
            </a:pPr>
            <a:r>
              <a:rPr lang="en-US" sz="1580" b="1"/>
              <a:t>Use of Funds:</a:t>
            </a:r>
            <a:endParaRPr sz="1765"/>
          </a:p>
          <a:p>
            <a:pPr marL="457200" lvl="0" indent="-349250" algn="l" rtl="0">
              <a:lnSpc>
                <a:spcPct val="95000"/>
              </a:lnSpc>
              <a:spcBef>
                <a:spcPts val="0"/>
              </a:spcBef>
              <a:spcAft>
                <a:spcPts val="0"/>
              </a:spcAft>
              <a:buSzPts val="1900"/>
              <a:buChar char="●"/>
            </a:pPr>
            <a:r>
              <a:rPr lang="en-US" sz="1580"/>
              <a:t>Erecting, renovating, making additions to provide equipment or furnish public school building</a:t>
            </a:r>
            <a:endParaRPr sz="1765"/>
          </a:p>
          <a:p>
            <a:pPr marL="457200" lvl="0" indent="-349250" algn="l" rtl="0">
              <a:lnSpc>
                <a:spcPct val="95000"/>
              </a:lnSpc>
              <a:spcBef>
                <a:spcPts val="0"/>
              </a:spcBef>
              <a:spcAft>
                <a:spcPts val="0"/>
              </a:spcAft>
              <a:buSzPts val="1900"/>
              <a:buChar char="●"/>
            </a:pPr>
            <a:r>
              <a:rPr lang="en-US" sz="1580"/>
              <a:t>Payments made pursuant to a financing agreement entered into by a public school district, charter school, for the lease of a building or other real property.</a:t>
            </a:r>
            <a:endParaRPr sz="1765"/>
          </a:p>
          <a:p>
            <a:pPr marL="457200" lvl="0" indent="-349250" algn="l" rtl="0">
              <a:lnSpc>
                <a:spcPct val="95000"/>
              </a:lnSpc>
              <a:spcBef>
                <a:spcPts val="0"/>
              </a:spcBef>
              <a:spcAft>
                <a:spcPts val="0"/>
              </a:spcAft>
              <a:buSzPts val="1900"/>
              <a:buChar char="●"/>
            </a:pPr>
            <a:r>
              <a:rPr lang="en-US" sz="1580"/>
              <a:t>Purchasing or improving public school grounds.</a:t>
            </a:r>
            <a:endParaRPr sz="1765"/>
          </a:p>
          <a:p>
            <a:pPr marL="457200" lvl="0" indent="-349250" algn="l" rtl="0">
              <a:lnSpc>
                <a:spcPct val="95000"/>
              </a:lnSpc>
              <a:spcBef>
                <a:spcPts val="0"/>
              </a:spcBef>
              <a:spcAft>
                <a:spcPts val="0"/>
              </a:spcAft>
              <a:buSzPts val="1900"/>
              <a:buChar char="●"/>
            </a:pPr>
            <a:r>
              <a:rPr lang="en-US" sz="1580"/>
              <a:t>Administering projects …project management, project oversight and district personnel related to administration of HB-33 funds.</a:t>
            </a:r>
            <a:endParaRPr sz="1765"/>
          </a:p>
          <a:p>
            <a:pPr marL="114300" lvl="0" indent="0" algn="l" rtl="0">
              <a:lnSpc>
                <a:spcPct val="95000"/>
              </a:lnSpc>
              <a:spcBef>
                <a:spcPts val="0"/>
              </a:spcBef>
              <a:spcAft>
                <a:spcPts val="0"/>
              </a:spcAft>
              <a:buSzPts val="1800"/>
              <a:buNone/>
            </a:pPr>
            <a:endParaRPr sz="1580"/>
          </a:p>
          <a:p>
            <a:pPr marL="457200" lvl="0" indent="-228600" algn="l" rtl="0">
              <a:lnSpc>
                <a:spcPct val="95000"/>
              </a:lnSpc>
              <a:spcBef>
                <a:spcPts val="0"/>
              </a:spcBef>
              <a:spcAft>
                <a:spcPts val="0"/>
              </a:spcAft>
              <a:buSzPts val="1800"/>
              <a:buNone/>
            </a:pPr>
            <a:endParaRPr sz="1580"/>
          </a:p>
          <a:p>
            <a:pPr marL="114300" lvl="0" indent="0" algn="l" rtl="0">
              <a:lnSpc>
                <a:spcPct val="95000"/>
              </a:lnSpc>
              <a:spcBef>
                <a:spcPts val="0"/>
              </a:spcBef>
              <a:spcAft>
                <a:spcPts val="0"/>
              </a:spcAft>
              <a:buSzPts val="1800"/>
              <a:buNone/>
            </a:pPr>
            <a:endParaRPr sz="1765"/>
          </a:p>
        </p:txBody>
      </p:sp>
      <p:sp>
        <p:nvSpPr>
          <p:cNvPr id="147" name="Google Shape;14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a:spLocks noGrp="1"/>
          </p:cNvSpPr>
          <p:nvPr>
            <p:ph type="title"/>
          </p:nvPr>
        </p:nvSpPr>
        <p:spPr>
          <a:xfrm>
            <a:off x="311700" y="74815"/>
            <a:ext cx="8520600" cy="94291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b="1">
                <a:latin typeface="Calibri"/>
                <a:ea typeface="Calibri"/>
                <a:cs typeface="Calibri"/>
                <a:sym typeface="Calibri"/>
              </a:rPr>
              <a:t>Poll Shows Strong Support for Go Bond and Mill Levy</a:t>
            </a:r>
            <a:br>
              <a:rPr lang="en-US" sz="2000" b="1">
                <a:latin typeface="Calibri"/>
                <a:ea typeface="Calibri"/>
                <a:cs typeface="Calibri"/>
                <a:sym typeface="Calibri"/>
              </a:rPr>
            </a:br>
            <a:r>
              <a:rPr lang="en-US" sz="2000" b="1">
                <a:latin typeface="Calibri"/>
                <a:ea typeface="Calibri"/>
                <a:cs typeface="Calibri"/>
                <a:sym typeface="Calibri"/>
              </a:rPr>
              <a:t>Voters also support teacher housing, Educational Services Center and Decision on EJ Martinez School. </a:t>
            </a:r>
            <a:br>
              <a:rPr lang="en-US" sz="2000" b="1">
                <a:latin typeface="Calibri"/>
                <a:ea typeface="Calibri"/>
                <a:cs typeface="Calibri"/>
                <a:sym typeface="Calibri"/>
              </a:rPr>
            </a:br>
            <a:endParaRPr sz="2000" b="1">
              <a:latin typeface="Calibri"/>
              <a:ea typeface="Calibri"/>
              <a:cs typeface="Calibri"/>
              <a:sym typeface="Calibri"/>
            </a:endParaRPr>
          </a:p>
        </p:txBody>
      </p:sp>
      <p:sp>
        <p:nvSpPr>
          <p:cNvPr id="153" name="Google Shape;153;p14"/>
          <p:cNvSpPr txBox="1">
            <a:spLocks noGrp="1"/>
          </p:cNvSpPr>
          <p:nvPr>
            <p:ph type="body" idx="1"/>
          </p:nvPr>
        </p:nvSpPr>
        <p:spPr>
          <a:xfrm>
            <a:off x="311700" y="1113905"/>
            <a:ext cx="8520600" cy="3454970"/>
          </a:xfrm>
          <a:prstGeom prst="rect">
            <a:avLst/>
          </a:prstGeom>
          <a:noFill/>
          <a:ln>
            <a:noFill/>
          </a:ln>
        </p:spPr>
        <p:txBody>
          <a:bodyPr spcFirstLastPara="1" wrap="square" lIns="91425" tIns="91425" rIns="91425" bIns="91425" anchor="t" anchorCtr="0">
            <a:normAutofit/>
          </a:bodyPr>
          <a:lstStyle/>
          <a:p>
            <a:pPr marL="114300" lvl="0" indent="0" algn="ctr" rtl="0">
              <a:lnSpc>
                <a:spcPct val="115000"/>
              </a:lnSpc>
              <a:spcBef>
                <a:spcPts val="0"/>
              </a:spcBef>
              <a:spcAft>
                <a:spcPts val="0"/>
              </a:spcAft>
              <a:buSzPts val="1800"/>
              <a:buNone/>
            </a:pPr>
            <a:r>
              <a:rPr lang="en-US" b="1">
                <a:latin typeface="Calibri"/>
                <a:ea typeface="Calibri"/>
                <a:cs typeface="Calibri"/>
                <a:sym typeface="Calibri"/>
              </a:rPr>
              <a:t>Top Ten Results from the Poll</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71% would vote YES on the GO Bond.</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66% would vote YES on the Mill Levy</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76% would support allocating $4 million for teacher housing  (56% much more likely and 20% likely)</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73% support energy efficient systems such as HVAC, lighting, water and solar as upgrades at our schools</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74 % support modernizing aging classroom and other infrastructure improvements</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68% believe fixing or replacing the school roofs are most important or second most important</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65% believe fixing or replacing the school roofs are the most important or second most important</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11% of voters oppose the Boards decision to not rebuild EJ Martinez ES.  39% support the decision to not rebuild and 50% had no opinion.</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64 % support better accessibility (ADA compliance in our schools.</a:t>
            </a:r>
            <a:endParaRPr/>
          </a:p>
          <a:p>
            <a:pPr marL="457200" lvl="0" indent="-342900" algn="l" rtl="0">
              <a:lnSpc>
                <a:spcPct val="115000"/>
              </a:lnSpc>
              <a:spcBef>
                <a:spcPts val="0"/>
              </a:spcBef>
              <a:spcAft>
                <a:spcPts val="0"/>
              </a:spcAft>
              <a:buSzPts val="1800"/>
              <a:buFont typeface="Arial"/>
              <a:buAutoNum type="arabicPeriod"/>
            </a:pPr>
            <a:r>
              <a:rPr lang="en-US" sz="1400" b="1">
                <a:latin typeface="Calibri"/>
                <a:ea typeface="Calibri"/>
                <a:cs typeface="Calibri"/>
                <a:sym typeface="Calibri"/>
              </a:rPr>
              <a:t>54% support safe playground equipment.</a:t>
            </a:r>
            <a:br>
              <a:rPr lang="en-US" sz="1400" b="1">
                <a:latin typeface="Calibri"/>
                <a:ea typeface="Calibri"/>
                <a:cs typeface="Calibri"/>
                <a:sym typeface="Calibri"/>
              </a:rPr>
            </a:br>
            <a:endParaRPr sz="1400" b="1">
              <a:latin typeface="Calibri"/>
              <a:ea typeface="Calibri"/>
              <a:cs typeface="Calibri"/>
              <a:sym typeface="Calibri"/>
            </a:endParaRPr>
          </a:p>
          <a:p>
            <a:pPr marL="457200" lvl="0" indent="-228600" algn="l" rtl="0">
              <a:lnSpc>
                <a:spcPct val="115000"/>
              </a:lnSpc>
              <a:spcBef>
                <a:spcPts val="0"/>
              </a:spcBef>
              <a:spcAft>
                <a:spcPts val="0"/>
              </a:spcAft>
              <a:buSzPts val="1800"/>
              <a:buFont typeface="Arial"/>
              <a:buNone/>
            </a:pPr>
            <a:endParaRPr sz="1400" b="1">
              <a:latin typeface="Calibri"/>
              <a:ea typeface="Calibri"/>
              <a:cs typeface="Calibri"/>
              <a:sym typeface="Calibri"/>
            </a:endParaRPr>
          </a:p>
        </p:txBody>
      </p:sp>
      <p:sp>
        <p:nvSpPr>
          <p:cNvPr id="154" name="Google Shape;1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8f0e1dabbc_0_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US"/>
              <a:t>16</a:t>
            </a:fld>
            <a:endParaRPr/>
          </a:p>
        </p:txBody>
      </p:sp>
      <p:pic>
        <p:nvPicPr>
          <p:cNvPr id="160" name="Google Shape;160;g38f0e1dabbc_0_12" title="GO 3.JPG"/>
          <p:cNvPicPr preferRelativeResize="0"/>
          <p:nvPr/>
        </p:nvPicPr>
        <p:blipFill>
          <a:blip r:embed="rId3">
            <a:alphaModFix/>
          </a:blip>
          <a:stretch>
            <a:fillRect/>
          </a:stretch>
        </p:blipFill>
        <p:spPr>
          <a:xfrm>
            <a:off x="0" y="0"/>
            <a:ext cx="4324400" cy="3733800"/>
          </a:xfrm>
          <a:prstGeom prst="rect">
            <a:avLst/>
          </a:prstGeom>
          <a:noFill/>
          <a:ln>
            <a:noFill/>
          </a:ln>
        </p:spPr>
      </p:pic>
      <p:pic>
        <p:nvPicPr>
          <p:cNvPr id="161" name="Google Shape;161;g38f0e1dabbc_0_12" title="GO 4.JPG"/>
          <p:cNvPicPr preferRelativeResize="0"/>
          <p:nvPr/>
        </p:nvPicPr>
        <p:blipFill>
          <a:blip r:embed="rId4">
            <a:alphaModFix/>
          </a:blip>
          <a:stretch>
            <a:fillRect/>
          </a:stretch>
        </p:blipFill>
        <p:spPr>
          <a:xfrm>
            <a:off x="4324400" y="0"/>
            <a:ext cx="4819650" cy="3733800"/>
          </a:xfrm>
          <a:prstGeom prst="rect">
            <a:avLst/>
          </a:prstGeom>
          <a:noFill/>
          <a:ln>
            <a:noFill/>
          </a:ln>
        </p:spPr>
      </p:pic>
      <p:sp>
        <p:nvSpPr>
          <p:cNvPr id="162" name="Google Shape;162;g38f0e1dabbc_0_12"/>
          <p:cNvSpPr txBox="1"/>
          <p:nvPr/>
        </p:nvSpPr>
        <p:spPr>
          <a:xfrm>
            <a:off x="560750" y="4096650"/>
            <a:ext cx="78330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chemeClr val="dk2"/>
                </a:solidFill>
              </a:rPr>
              <a:t>Thank You Community Leaders</a:t>
            </a:r>
            <a:endParaRPr sz="3000" b="1">
              <a:solidFill>
                <a:schemeClr val="dk2"/>
              </a:solidFill>
            </a:endParaRPr>
          </a:p>
          <a:p>
            <a:pPr marL="0" lvl="0" indent="0" algn="ctr" rtl="0">
              <a:spcBef>
                <a:spcPts val="0"/>
              </a:spcBef>
              <a:spcAft>
                <a:spcPts val="0"/>
              </a:spcAft>
              <a:buNone/>
            </a:pPr>
            <a:r>
              <a:rPr lang="en-US" sz="3000" b="1">
                <a:solidFill>
                  <a:schemeClr val="dk2"/>
                </a:solidFill>
              </a:rPr>
              <a:t>For Putting Kids First!</a:t>
            </a:r>
            <a:endParaRPr sz="3000" b="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p:nvPr/>
        </p:nvSpPr>
        <p:spPr>
          <a:xfrm>
            <a:off x="0" y="-198825"/>
            <a:ext cx="9144000" cy="2692800"/>
          </a:xfrm>
          <a:prstGeom prst="rect">
            <a:avLst/>
          </a:prstGeom>
          <a:solidFill>
            <a:srgbClr val="07376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txBox="1"/>
          <p:nvPr/>
        </p:nvSpPr>
        <p:spPr>
          <a:xfrm>
            <a:off x="85449" y="2419004"/>
            <a:ext cx="8360281" cy="259332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300"/>
              </a:spcBef>
              <a:spcAft>
                <a:spcPts val="0"/>
              </a:spcAft>
              <a:buClr>
                <a:schemeClr val="dk1"/>
              </a:buClr>
              <a:buSzPts val="1100"/>
              <a:buFont typeface="Arial"/>
              <a:buNone/>
            </a:pPr>
            <a:r>
              <a:rPr lang="en-US" sz="1800" b="1" i="0" u="none" strike="noStrike" cap="none">
                <a:solidFill>
                  <a:schemeClr val="dk1"/>
                </a:solidFill>
                <a:latin typeface="Cambria"/>
                <a:ea typeface="Cambria"/>
                <a:cs typeface="Cambria"/>
                <a:sym typeface="Cambria"/>
              </a:rPr>
              <a:t>WELCOME</a:t>
            </a:r>
            <a:endParaRPr/>
          </a:p>
          <a:p>
            <a:pPr marL="0" marR="0" lvl="0" indent="0" algn="ctr" rtl="0">
              <a:lnSpc>
                <a:spcPct val="115000"/>
              </a:lnSpc>
              <a:spcBef>
                <a:spcPts val="300"/>
              </a:spcBef>
              <a:spcAft>
                <a:spcPts val="0"/>
              </a:spcAft>
              <a:buClr>
                <a:schemeClr val="dk1"/>
              </a:buClr>
              <a:buSzPts val="1100"/>
              <a:buFont typeface="Arial"/>
              <a:buNone/>
            </a:pPr>
            <a:r>
              <a:rPr lang="en-US" sz="1800" b="1" i="0" u="none" strike="noStrike" cap="none">
                <a:solidFill>
                  <a:schemeClr val="dk1"/>
                </a:solidFill>
                <a:latin typeface="Cambria"/>
                <a:ea typeface="Cambria"/>
                <a:cs typeface="Cambria"/>
                <a:sym typeface="Cambria"/>
              </a:rPr>
              <a:t>Community Leaders’ Breakfast</a:t>
            </a:r>
            <a:endParaRPr/>
          </a:p>
          <a:p>
            <a:pPr marL="0" marR="0" lvl="0" indent="0" algn="ctr" rtl="0">
              <a:lnSpc>
                <a:spcPct val="115000"/>
              </a:lnSpc>
              <a:spcBef>
                <a:spcPts val="300"/>
              </a:spcBef>
              <a:spcAft>
                <a:spcPts val="0"/>
              </a:spcAft>
              <a:buClr>
                <a:schemeClr val="dk1"/>
              </a:buClr>
              <a:buSzPts val="1100"/>
              <a:buFont typeface="Arial"/>
              <a:buNone/>
            </a:pPr>
            <a:r>
              <a:rPr lang="en-US" sz="1800" b="1" i="0" u="none" strike="noStrike" cap="none">
                <a:solidFill>
                  <a:schemeClr val="dk1"/>
                </a:solidFill>
                <a:latin typeface="Cambria"/>
                <a:ea typeface="Cambria"/>
                <a:cs typeface="Cambria"/>
                <a:sym typeface="Cambria"/>
              </a:rPr>
              <a:t>PUT KIDS FIRST</a:t>
            </a:r>
            <a:endParaRPr/>
          </a:p>
          <a:p>
            <a:pPr marL="0" marR="0" lvl="0" indent="0" algn="ctr" rtl="0">
              <a:lnSpc>
                <a:spcPct val="115000"/>
              </a:lnSpc>
              <a:spcBef>
                <a:spcPts val="300"/>
              </a:spcBef>
              <a:spcAft>
                <a:spcPts val="0"/>
              </a:spcAft>
              <a:buClr>
                <a:schemeClr val="dk1"/>
              </a:buClr>
              <a:buSzPts val="1100"/>
              <a:buFont typeface="Arial"/>
              <a:buNone/>
            </a:pPr>
            <a:r>
              <a:rPr lang="en-US" sz="1800" b="1" i="0" u="none" strike="noStrike" cap="none">
                <a:solidFill>
                  <a:schemeClr val="dk1"/>
                </a:solidFill>
                <a:latin typeface="Cambria"/>
                <a:ea typeface="Cambria"/>
                <a:cs typeface="Cambria"/>
                <a:sym typeface="Cambria"/>
              </a:rPr>
              <a:t>GO VOTE, GO BOND, MILL LEVY</a:t>
            </a:r>
            <a:endParaRPr/>
          </a:p>
          <a:p>
            <a:pPr marL="0" marR="0" lvl="0" indent="0" algn="ctr" rtl="0">
              <a:lnSpc>
                <a:spcPct val="115000"/>
              </a:lnSpc>
              <a:spcBef>
                <a:spcPts val="300"/>
              </a:spcBef>
              <a:spcAft>
                <a:spcPts val="0"/>
              </a:spcAft>
              <a:buClr>
                <a:schemeClr val="dk1"/>
              </a:buClr>
              <a:buSzPts val="1100"/>
              <a:buFont typeface="Arial"/>
              <a:buNone/>
            </a:pPr>
            <a:r>
              <a:rPr lang="en-US" sz="1800" b="1" i="0" u="none" strike="noStrike" cap="none">
                <a:solidFill>
                  <a:schemeClr val="dk1"/>
                </a:solidFill>
                <a:latin typeface="Cambria"/>
                <a:ea typeface="Cambria"/>
                <a:cs typeface="Cambria"/>
                <a:sym typeface="Cambria"/>
              </a:rPr>
              <a:t>October 7, 2025</a:t>
            </a:r>
            <a:endParaRPr/>
          </a:p>
          <a:p>
            <a:pPr marL="0" marR="0" lvl="0" indent="0" algn="ctr" rtl="0">
              <a:lnSpc>
                <a:spcPct val="115000"/>
              </a:lnSpc>
              <a:spcBef>
                <a:spcPts val="300"/>
              </a:spcBef>
              <a:spcAft>
                <a:spcPts val="0"/>
              </a:spcAft>
              <a:buClr>
                <a:schemeClr val="dk1"/>
              </a:buClr>
              <a:buSzPts val="1100"/>
              <a:buFont typeface="Arial"/>
              <a:buNone/>
            </a:pPr>
            <a:r>
              <a:rPr lang="en-US" sz="1800" b="1" i="0" u="none" strike="noStrike" cap="none">
                <a:solidFill>
                  <a:schemeClr val="dk1"/>
                </a:solidFill>
                <a:latin typeface="Cambria"/>
                <a:ea typeface="Cambria"/>
                <a:cs typeface="Cambria"/>
                <a:sym typeface="Cambria"/>
              </a:rPr>
              <a:t>Early Voting Begins Today</a:t>
            </a:r>
            <a:endParaRPr/>
          </a:p>
          <a:p>
            <a:pPr marL="0" marR="0" lvl="0" indent="0" algn="ctr" rtl="0">
              <a:lnSpc>
                <a:spcPct val="115000"/>
              </a:lnSpc>
              <a:spcBef>
                <a:spcPts val="300"/>
              </a:spcBef>
              <a:spcAft>
                <a:spcPts val="0"/>
              </a:spcAft>
              <a:buClr>
                <a:schemeClr val="dk1"/>
              </a:buClr>
              <a:buSzPts val="1100"/>
              <a:buFont typeface="Arial"/>
              <a:buNone/>
            </a:pPr>
            <a:r>
              <a:rPr lang="en-US" sz="1800" b="1" i="0" u="none" strike="noStrike" cap="none">
                <a:solidFill>
                  <a:schemeClr val="dk1"/>
                </a:solidFill>
                <a:latin typeface="Cambria"/>
                <a:ea typeface="Cambria"/>
                <a:cs typeface="Cambria"/>
                <a:sym typeface="Cambria"/>
              </a:rPr>
              <a:t>Election Day November 4, 2025</a:t>
            </a:r>
            <a:endParaRPr/>
          </a:p>
          <a:p>
            <a:pPr marL="0" marR="0" lvl="0" indent="0" algn="ctr" rtl="0">
              <a:lnSpc>
                <a:spcPct val="115000"/>
              </a:lnSpc>
              <a:spcBef>
                <a:spcPts val="300"/>
              </a:spcBef>
              <a:spcAft>
                <a:spcPts val="0"/>
              </a:spcAft>
              <a:buClr>
                <a:schemeClr val="dk1"/>
              </a:buClr>
              <a:buSzPts val="1100"/>
              <a:buFont typeface="Arial"/>
              <a:buNone/>
            </a:pPr>
            <a:endParaRPr sz="1800" b="1" i="0" u="none" strike="noStrike" cap="none">
              <a:solidFill>
                <a:schemeClr val="dk1"/>
              </a:solidFill>
              <a:latin typeface="Cambria"/>
              <a:ea typeface="Cambria"/>
              <a:cs typeface="Cambria"/>
              <a:sym typeface="Cambria"/>
            </a:endParaRPr>
          </a:p>
          <a:p>
            <a:pPr marL="0" marR="0" lvl="0" indent="0" algn="ctr" rtl="0">
              <a:lnSpc>
                <a:spcPct val="115000"/>
              </a:lnSpc>
              <a:spcBef>
                <a:spcPts val="300"/>
              </a:spcBef>
              <a:spcAft>
                <a:spcPts val="0"/>
              </a:spcAft>
              <a:buClr>
                <a:schemeClr val="dk1"/>
              </a:buClr>
              <a:buSzPts val="1100"/>
              <a:buFont typeface="Arial"/>
              <a:buNone/>
            </a:pPr>
            <a:endParaRPr sz="1800" b="1" i="0" u="none" strike="noStrike" cap="none">
              <a:solidFill>
                <a:schemeClr val="dk1"/>
              </a:solidFill>
              <a:latin typeface="Cambria"/>
              <a:ea typeface="Cambria"/>
              <a:cs typeface="Cambria"/>
              <a:sym typeface="Cambria"/>
            </a:endParaRPr>
          </a:p>
          <a:p>
            <a:pPr marL="0" marR="0" lvl="0" indent="0" algn="ctr" rtl="0">
              <a:lnSpc>
                <a:spcPct val="115000"/>
              </a:lnSpc>
              <a:spcBef>
                <a:spcPts val="300"/>
              </a:spcBef>
              <a:spcAft>
                <a:spcPts val="0"/>
              </a:spcAft>
              <a:buClr>
                <a:schemeClr val="dk1"/>
              </a:buClr>
              <a:buSzPts val="1100"/>
              <a:buFont typeface="Arial"/>
              <a:buNone/>
            </a:pPr>
            <a:endParaRPr sz="1800" b="1" i="0" u="none" strike="noStrike" cap="none">
              <a:solidFill>
                <a:schemeClr val="dk1"/>
              </a:solidFill>
              <a:latin typeface="Cambria"/>
              <a:ea typeface="Cambria"/>
              <a:cs typeface="Cambria"/>
              <a:sym typeface="Cambria"/>
            </a:endParaRPr>
          </a:p>
          <a:p>
            <a:pPr marL="0" marR="0" lvl="0" indent="0" algn="ctr" rtl="0">
              <a:lnSpc>
                <a:spcPct val="115000"/>
              </a:lnSpc>
              <a:spcBef>
                <a:spcPts val="300"/>
              </a:spcBef>
              <a:spcAft>
                <a:spcPts val="0"/>
              </a:spcAft>
              <a:buClr>
                <a:schemeClr val="dk1"/>
              </a:buClr>
              <a:buSzPts val="1100"/>
              <a:buFont typeface="Arial"/>
              <a:buNone/>
            </a:pPr>
            <a:endParaRPr sz="1800" b="1" i="0" u="none" strike="noStrike" cap="none">
              <a:solidFill>
                <a:schemeClr val="dk1"/>
              </a:solidFill>
              <a:latin typeface="Cambria"/>
              <a:ea typeface="Cambria"/>
              <a:cs typeface="Cambria"/>
              <a:sym typeface="Cambria"/>
            </a:endParaRPr>
          </a:p>
          <a:p>
            <a:pPr marL="0" marR="0" lvl="0" indent="0" algn="l" rtl="0">
              <a:lnSpc>
                <a:spcPct val="115000"/>
              </a:lnSpc>
              <a:spcBef>
                <a:spcPts val="300"/>
              </a:spcBef>
              <a:spcAft>
                <a:spcPts val="0"/>
              </a:spcAft>
              <a:buClr>
                <a:schemeClr val="dk1"/>
              </a:buClr>
              <a:buSzPts val="1100"/>
              <a:buFont typeface="Arial"/>
              <a:buNone/>
            </a:pPr>
            <a:endParaRPr sz="1800" b="1" i="0" u="none" strike="noStrike" cap="none">
              <a:solidFill>
                <a:schemeClr val="dk1"/>
              </a:solidFill>
              <a:latin typeface="Cambria"/>
              <a:ea typeface="Cambria"/>
              <a:cs typeface="Cambria"/>
              <a:sym typeface="Cambria"/>
            </a:endParaRPr>
          </a:p>
          <a:p>
            <a:pPr marL="0" marR="0" lvl="0" indent="0" algn="l" rtl="0">
              <a:lnSpc>
                <a:spcPct val="115000"/>
              </a:lnSpc>
              <a:spcBef>
                <a:spcPts val="300"/>
              </a:spcBef>
              <a:spcAft>
                <a:spcPts val="0"/>
              </a:spcAft>
              <a:buClr>
                <a:schemeClr val="dk1"/>
              </a:buClr>
              <a:buSzPts val="1100"/>
              <a:buFont typeface="Arial"/>
              <a:buNone/>
            </a:pPr>
            <a:r>
              <a:rPr lang="en-US" sz="1800" b="1" i="0" u="none" strike="noStrike" cap="none">
                <a:solidFill>
                  <a:schemeClr val="dk1"/>
                </a:solidFill>
                <a:latin typeface="Cambria"/>
                <a:ea typeface="Cambria"/>
                <a:cs typeface="Cambria"/>
                <a:sym typeface="Cambria"/>
              </a:rPr>
              <a:t> </a:t>
            </a:r>
            <a:endParaRPr sz="1800" b="1" i="0" u="none" strike="noStrike" cap="none">
              <a:solidFill>
                <a:schemeClr val="dk1"/>
              </a:solidFill>
              <a:latin typeface="Cambria"/>
              <a:ea typeface="Cambria"/>
              <a:cs typeface="Cambria"/>
              <a:sym typeface="Cambria"/>
            </a:endParaRPr>
          </a:p>
          <a:p>
            <a:pPr marL="0" marR="0" lvl="0" indent="0" algn="l" rtl="0">
              <a:lnSpc>
                <a:spcPct val="115000"/>
              </a:lnSpc>
              <a:spcBef>
                <a:spcPts val="300"/>
              </a:spcBef>
              <a:spcAft>
                <a:spcPts val="0"/>
              </a:spcAft>
              <a:buClr>
                <a:schemeClr val="dk1"/>
              </a:buClr>
              <a:buSzPts val="1100"/>
              <a:buFont typeface="Arial"/>
              <a:buNone/>
            </a:pPr>
            <a:endParaRPr sz="1800" b="1" i="0" u="none" strike="noStrike" cap="none">
              <a:solidFill>
                <a:schemeClr val="dk1"/>
              </a:solidFill>
              <a:latin typeface="Cambria"/>
              <a:ea typeface="Cambria"/>
              <a:cs typeface="Cambria"/>
              <a:sym typeface="Cambria"/>
            </a:endParaRPr>
          </a:p>
          <a:p>
            <a:pPr marL="0" marR="0" lvl="0" indent="0" algn="l" rtl="0">
              <a:lnSpc>
                <a:spcPct val="115000"/>
              </a:lnSpc>
              <a:spcBef>
                <a:spcPts val="300"/>
              </a:spcBef>
              <a:spcAft>
                <a:spcPts val="0"/>
              </a:spcAft>
              <a:buClr>
                <a:schemeClr val="dk1"/>
              </a:buClr>
              <a:buSzPts val="1100"/>
              <a:buFont typeface="Arial"/>
              <a:buNone/>
            </a:pPr>
            <a:endParaRPr sz="1800" b="1" i="0" u="none" strike="noStrike" cap="none">
              <a:solidFill>
                <a:schemeClr val="dk1"/>
              </a:solidFill>
              <a:latin typeface="Cambria"/>
              <a:ea typeface="Cambria"/>
              <a:cs typeface="Cambria"/>
              <a:sym typeface="Cambria"/>
            </a:endParaRPr>
          </a:p>
          <a:p>
            <a:pPr marL="63500" marR="0" lvl="0" indent="0" algn="l" rtl="0">
              <a:lnSpc>
                <a:spcPct val="115000"/>
              </a:lnSpc>
              <a:spcBef>
                <a:spcPts val="300"/>
              </a:spcBef>
              <a:spcAft>
                <a:spcPts val="0"/>
              </a:spcAft>
              <a:buClr>
                <a:schemeClr val="dk1"/>
              </a:buClr>
              <a:buSzPts val="1100"/>
              <a:buFont typeface="Arial"/>
              <a:buNone/>
            </a:pPr>
            <a:endParaRPr sz="1800" b="1" i="0" u="none" strike="noStrike" cap="none">
              <a:solidFill>
                <a:schemeClr val="dk1"/>
              </a:solidFill>
              <a:latin typeface="Cambria"/>
              <a:ea typeface="Cambria"/>
              <a:cs typeface="Cambria"/>
              <a:sym typeface="Cambria"/>
            </a:endParaRPr>
          </a:p>
          <a:p>
            <a:pPr marL="63500" marR="0" lvl="0" indent="0" algn="l" rtl="0">
              <a:lnSpc>
                <a:spcPct val="115000"/>
              </a:lnSpc>
              <a:spcBef>
                <a:spcPts val="300"/>
              </a:spcBef>
              <a:spcAft>
                <a:spcPts val="0"/>
              </a:spcAft>
              <a:buClr>
                <a:schemeClr val="dk1"/>
              </a:buClr>
              <a:buSzPts val="1100"/>
              <a:buFont typeface="Arial"/>
              <a:buNone/>
            </a:pPr>
            <a:endParaRPr sz="1800" b="1" i="0" u="none" strike="noStrike" cap="none">
              <a:solidFill>
                <a:srgbClr val="44546A"/>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2" name="Google Shape;62;p2"/>
          <p:cNvSpPr txBox="1"/>
          <p:nvPr/>
        </p:nvSpPr>
        <p:spPr>
          <a:xfrm>
            <a:off x="1454727" y="3181423"/>
            <a:ext cx="6234546" cy="2882925"/>
          </a:xfrm>
          <a:prstGeom prst="rect">
            <a:avLst/>
          </a:prstGeom>
          <a:noFill/>
          <a:ln>
            <a:noFill/>
          </a:ln>
        </p:spPr>
        <p:txBody>
          <a:bodyPr spcFirstLastPara="1" wrap="square" lIns="91425" tIns="91425" rIns="91425" bIns="91425" anchor="t" anchorCtr="0">
            <a:noAutofit/>
          </a:bodyPr>
          <a:lstStyle/>
          <a:p>
            <a:pPr marL="63500" marR="0" lvl="0" indent="0" algn="l" rtl="0">
              <a:lnSpc>
                <a:spcPct val="115000"/>
              </a:lnSpc>
              <a:spcBef>
                <a:spcPts val="300"/>
              </a:spcBef>
              <a:spcAft>
                <a:spcPts val="0"/>
              </a:spcAft>
              <a:buClr>
                <a:schemeClr val="dk1"/>
              </a:buClr>
              <a:buSzPts val="1100"/>
              <a:buFont typeface="Arial"/>
              <a:buNone/>
            </a:pPr>
            <a:endParaRPr sz="1400" b="1" i="0" u="none" strike="noStrike" cap="none">
              <a:solidFill>
                <a:srgbClr val="44546A"/>
              </a:solidFill>
              <a:latin typeface="Cambria"/>
              <a:ea typeface="Cambria"/>
              <a:cs typeface="Cambria"/>
              <a:sym typeface="Cambria"/>
            </a:endParaRPr>
          </a:p>
          <a:p>
            <a:pPr marL="63500" marR="0" lvl="0" indent="0" algn="l" rtl="0">
              <a:lnSpc>
                <a:spcPct val="115000"/>
              </a:lnSpc>
              <a:spcBef>
                <a:spcPts val="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63500" marR="0" lvl="0" indent="0" algn="l" rtl="0">
              <a:lnSpc>
                <a:spcPct val="115000"/>
              </a:lnSpc>
              <a:spcBef>
                <a:spcPts val="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63500" marR="0" lvl="0" indent="0" algn="l" rtl="0">
              <a:lnSpc>
                <a:spcPct val="115000"/>
              </a:lnSpc>
              <a:spcBef>
                <a:spcPts val="30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3" name="Google Shape;63;p2"/>
          <p:cNvPicPr preferRelativeResize="0"/>
          <p:nvPr/>
        </p:nvPicPr>
        <p:blipFill rotWithShape="1">
          <a:blip r:embed="rId3">
            <a:alphaModFix/>
          </a:blip>
          <a:srcRect/>
          <a:stretch/>
        </p:blipFill>
        <p:spPr>
          <a:xfrm>
            <a:off x="2956226" y="131175"/>
            <a:ext cx="3231550" cy="1688667"/>
          </a:xfrm>
          <a:prstGeom prst="rect">
            <a:avLst/>
          </a:prstGeom>
          <a:noFill/>
          <a:ln>
            <a:noFill/>
          </a:ln>
        </p:spPr>
      </p:pic>
      <p:sp>
        <p:nvSpPr>
          <p:cNvPr id="64" name="Google Shape;6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38f0e1dabbc_0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US"/>
              <a:t>3</a:t>
            </a:fld>
            <a:endParaRPr/>
          </a:p>
        </p:txBody>
      </p:sp>
      <p:pic>
        <p:nvPicPr>
          <p:cNvPr id="70" name="Google Shape;70;g38f0e1dabbc_0_0" title="GO Asset 2.JPG"/>
          <p:cNvPicPr preferRelativeResize="0"/>
          <p:nvPr/>
        </p:nvPicPr>
        <p:blipFill>
          <a:blip r:embed="rId3">
            <a:alphaModFix/>
          </a:blip>
          <a:stretch>
            <a:fillRect/>
          </a:stretch>
        </p:blipFill>
        <p:spPr>
          <a:xfrm>
            <a:off x="0" y="0"/>
            <a:ext cx="9144000" cy="4595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p:nvPr/>
        </p:nvSpPr>
        <p:spPr>
          <a:xfrm>
            <a:off x="316275" y="215725"/>
            <a:ext cx="8620200" cy="101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Community Review Committee (CRC) </a:t>
            </a:r>
            <a:endParaRPr sz="3000" b="0" i="0" u="none" strike="noStrike" cap="none">
              <a:solidFill>
                <a:schemeClr val="dk1"/>
              </a:solidFill>
              <a:latin typeface="Arial"/>
              <a:ea typeface="Arial"/>
              <a:cs typeface="Arial"/>
              <a:sym typeface="Arial"/>
            </a:endParaRPr>
          </a:p>
        </p:txBody>
      </p:sp>
      <p:sp>
        <p:nvSpPr>
          <p:cNvPr id="76" name="Google Shape;76;p3"/>
          <p:cNvSpPr txBox="1"/>
          <p:nvPr/>
        </p:nvSpPr>
        <p:spPr>
          <a:xfrm>
            <a:off x="387825" y="847898"/>
            <a:ext cx="8477100" cy="3849377"/>
          </a:xfrm>
          <a:prstGeom prst="rect">
            <a:avLst/>
          </a:prstGeom>
          <a:noFill/>
          <a:ln>
            <a:noFill/>
          </a:ln>
        </p:spPr>
        <p:txBody>
          <a:bodyPr spcFirstLastPara="1" wrap="square" lIns="91425" tIns="91425" rIns="91425" bIns="91425" anchor="t" anchorCtr="0">
            <a:noAutofit/>
          </a:bodyPr>
          <a:lstStyle/>
          <a:p>
            <a:pPr marL="285750" marR="0" lvl="0" indent="-285750" algn="l" rtl="0">
              <a:lnSpc>
                <a:spcPct val="115000"/>
              </a:lnSpc>
              <a:spcBef>
                <a:spcPts val="1000"/>
              </a:spcBef>
              <a:spcAft>
                <a:spcPts val="0"/>
              </a:spcAft>
              <a:buClr>
                <a:srgbClr val="000000"/>
              </a:buClr>
              <a:buSzPts val="1800"/>
              <a:buFont typeface="Arial"/>
              <a:buChar char="•"/>
            </a:pPr>
            <a:r>
              <a:rPr lang="en-US" sz="1800" b="0" i="0" u="none" strike="noStrike" cap="none">
                <a:solidFill>
                  <a:srgbClr val="222222"/>
                </a:solidFill>
                <a:highlight>
                  <a:srgbClr val="FFFFFF"/>
                </a:highlight>
                <a:latin typeface="Arial"/>
                <a:ea typeface="Arial"/>
                <a:cs typeface="Arial"/>
                <a:sym typeface="Arial"/>
              </a:rPr>
              <a:t>The CRC is made of community representatives appointed by each member of the Board of Education; it also includes two representatives from the Board of Education and NEA SF President</a:t>
            </a:r>
            <a:endParaRPr/>
          </a:p>
          <a:p>
            <a:pPr marL="285750" marR="0" lvl="0" indent="-285750" algn="l" rtl="0">
              <a:lnSpc>
                <a:spcPct val="115000"/>
              </a:lnSpc>
              <a:spcBef>
                <a:spcPts val="2000"/>
              </a:spcBef>
              <a:spcAft>
                <a:spcPts val="0"/>
              </a:spcAft>
              <a:buClr>
                <a:srgbClr val="000000"/>
              </a:buClr>
              <a:buSzPts val="1800"/>
              <a:buFont typeface="Arial"/>
              <a:buChar char="•"/>
            </a:pPr>
            <a:r>
              <a:rPr lang="en-US" sz="1800" b="0" i="0" u="none" strike="noStrike" cap="none">
                <a:solidFill>
                  <a:srgbClr val="222222"/>
                </a:solidFill>
                <a:highlight>
                  <a:srgbClr val="FFFFFF"/>
                </a:highlight>
                <a:latin typeface="Arial"/>
                <a:ea typeface="Arial"/>
                <a:cs typeface="Arial"/>
                <a:sym typeface="Arial"/>
              </a:rPr>
              <a:t>The CRC is Co-chaired by Sarah Boses and April Miller </a:t>
            </a:r>
            <a:endParaRPr/>
          </a:p>
          <a:p>
            <a:pPr marL="285750" marR="0" lvl="0" indent="-285750" algn="l" rtl="0">
              <a:lnSpc>
                <a:spcPct val="115000"/>
              </a:lnSpc>
              <a:spcBef>
                <a:spcPts val="2000"/>
              </a:spcBef>
              <a:spcAft>
                <a:spcPts val="0"/>
              </a:spcAft>
              <a:buClr>
                <a:srgbClr val="000000"/>
              </a:buClr>
              <a:buSzPts val="1800"/>
              <a:buFont typeface="Arial"/>
              <a:buChar char="•"/>
            </a:pPr>
            <a:r>
              <a:rPr lang="en-US" sz="1800" b="0" i="0" u="none" strike="noStrike" cap="none">
                <a:solidFill>
                  <a:srgbClr val="222222"/>
                </a:solidFill>
                <a:highlight>
                  <a:srgbClr val="FFFFFF"/>
                </a:highlight>
                <a:latin typeface="Arial"/>
                <a:ea typeface="Arial"/>
                <a:cs typeface="Arial"/>
                <a:sym typeface="Arial"/>
              </a:rPr>
              <a:t>The Board meets monthly and sometimes more often if necessary and make recommendations to the board of education regarding the approval of the Facilities Master Plan</a:t>
            </a:r>
            <a:endParaRPr/>
          </a:p>
          <a:p>
            <a:pPr marL="285750" marR="0" lvl="0" indent="-285750" algn="l" rtl="0">
              <a:lnSpc>
                <a:spcPct val="115000"/>
              </a:lnSpc>
              <a:spcBef>
                <a:spcPts val="2000"/>
              </a:spcBef>
              <a:spcAft>
                <a:spcPts val="0"/>
              </a:spcAft>
              <a:buClr>
                <a:srgbClr val="000000"/>
              </a:buClr>
              <a:buSzPts val="1800"/>
              <a:buFont typeface="Arial"/>
              <a:buChar char="•"/>
            </a:pPr>
            <a:r>
              <a:rPr lang="en-US" sz="1800" b="0" i="0" u="none" strike="noStrike" cap="none">
                <a:solidFill>
                  <a:srgbClr val="222222"/>
                </a:solidFill>
                <a:highlight>
                  <a:srgbClr val="FFFFFF"/>
                </a:highlight>
                <a:latin typeface="Arial"/>
                <a:ea typeface="Arial"/>
                <a:cs typeface="Arial"/>
                <a:sym typeface="Arial"/>
              </a:rPr>
              <a:t>It also makes recommendations to the Board of Education regarding capital projects priorities to be included in the General Obligations Bond (GO Bond)</a:t>
            </a:r>
            <a:endParaRPr/>
          </a:p>
          <a:p>
            <a:pPr marL="457200" marR="0" lvl="0" indent="0" algn="l" rtl="0">
              <a:lnSpc>
                <a:spcPct val="115000"/>
              </a:lnSpc>
              <a:spcBef>
                <a:spcPts val="2000"/>
              </a:spcBef>
              <a:spcAft>
                <a:spcPts val="0"/>
              </a:spcAft>
              <a:buNone/>
            </a:pPr>
            <a:br>
              <a:rPr lang="en-US" sz="1800" b="0" i="0" u="none" strike="noStrike" cap="none">
                <a:solidFill>
                  <a:srgbClr val="222222"/>
                </a:solidFill>
                <a:highlight>
                  <a:srgbClr val="FFFFFF"/>
                </a:highlight>
                <a:latin typeface="Arial"/>
                <a:ea typeface="Arial"/>
                <a:cs typeface="Arial"/>
                <a:sym typeface="Arial"/>
              </a:rPr>
            </a:br>
            <a:endParaRPr sz="1800" b="0" i="0" u="none" strike="noStrike" cap="none">
              <a:solidFill>
                <a:srgbClr val="222222"/>
              </a:solidFill>
              <a:highlight>
                <a:srgbClr val="FFFFFF"/>
              </a:highlight>
              <a:latin typeface="Arial"/>
              <a:ea typeface="Arial"/>
              <a:cs typeface="Arial"/>
              <a:sym typeface="Arial"/>
            </a:endParaRPr>
          </a:p>
          <a:p>
            <a:pPr marL="285750" marR="0" lvl="0" indent="-285750" algn="l" rtl="0">
              <a:lnSpc>
                <a:spcPct val="115000"/>
              </a:lnSpc>
              <a:spcBef>
                <a:spcPts val="2000"/>
              </a:spcBef>
              <a:spcAft>
                <a:spcPts val="1000"/>
              </a:spcAft>
              <a:buClr>
                <a:srgbClr val="000000"/>
              </a:buClr>
              <a:buSzPts val="1800"/>
              <a:buFont typeface="Arial"/>
              <a:buChar char="•"/>
            </a:pPr>
            <a:br>
              <a:rPr lang="en-US" sz="1800" b="0" i="0" u="none" strike="noStrike" cap="none">
                <a:solidFill>
                  <a:srgbClr val="222222"/>
                </a:solidFill>
                <a:highlight>
                  <a:srgbClr val="FFFFFF"/>
                </a:highlight>
                <a:latin typeface="Arial"/>
                <a:ea typeface="Arial"/>
                <a:cs typeface="Arial"/>
                <a:sym typeface="Arial"/>
              </a:rPr>
            </a:br>
            <a:endParaRPr sz="1800" b="0" i="0" u="none" strike="noStrike" cap="none">
              <a:solidFill>
                <a:srgbClr val="222222"/>
              </a:solidFill>
              <a:highlight>
                <a:srgbClr val="FFFFFF"/>
              </a:highlight>
              <a:latin typeface="Arial"/>
              <a:ea typeface="Arial"/>
              <a:cs typeface="Arial"/>
              <a:sym typeface="Arial"/>
            </a:endParaRPr>
          </a:p>
        </p:txBody>
      </p:sp>
      <p:sp>
        <p:nvSpPr>
          <p:cNvPr id="77" name="Google Shape;7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p:nvPr/>
        </p:nvSpPr>
        <p:spPr>
          <a:xfrm>
            <a:off x="316275" y="215725"/>
            <a:ext cx="8620200" cy="101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Community Review Committee (CRC) </a:t>
            </a:r>
            <a:endParaRPr sz="3000" b="0" i="0" u="none" strike="noStrike" cap="none">
              <a:solidFill>
                <a:schemeClr val="dk1"/>
              </a:solidFill>
              <a:latin typeface="Arial"/>
              <a:ea typeface="Arial"/>
              <a:cs typeface="Arial"/>
              <a:sym typeface="Arial"/>
            </a:endParaRPr>
          </a:p>
        </p:txBody>
      </p:sp>
      <p:sp>
        <p:nvSpPr>
          <p:cNvPr id="83" name="Google Shape;83;p4"/>
          <p:cNvSpPr txBox="1"/>
          <p:nvPr/>
        </p:nvSpPr>
        <p:spPr>
          <a:xfrm>
            <a:off x="387825" y="847898"/>
            <a:ext cx="8477100" cy="38493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highlight>
                  <a:srgbClr val="FFFFFF"/>
                </a:highlight>
                <a:latin typeface="Arial"/>
                <a:ea typeface="Arial"/>
                <a:cs typeface="Arial"/>
                <a:sym typeface="Arial"/>
              </a:rPr>
              <a:t>GUIDING PRINCIPLES – FACILITIES MASTER PLAN 2025</a:t>
            </a:r>
            <a:endParaRPr/>
          </a:p>
          <a:p>
            <a:pPr marL="0" marR="0" lvl="0" indent="0" algn="l" rtl="0">
              <a:lnSpc>
                <a:spcPct val="100000"/>
              </a:lnSpc>
              <a:spcBef>
                <a:spcPts val="0"/>
              </a:spcBef>
              <a:spcAft>
                <a:spcPts val="0"/>
              </a:spcAft>
              <a:buNone/>
            </a:pPr>
            <a:endParaRPr sz="2800" b="1" i="0" u="none" strike="noStrike" cap="none">
              <a:solidFill>
                <a:srgbClr val="000000"/>
              </a:solidFill>
              <a:highlight>
                <a:srgbClr val="FFFFFF"/>
              </a:highlight>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highlight>
                  <a:srgbClr val="FFFFFF"/>
                </a:highlight>
                <a:latin typeface="Arial"/>
                <a:ea typeface="Arial"/>
                <a:cs typeface="Arial"/>
                <a:sym typeface="Arial"/>
              </a:rPr>
              <a:t>Health Safety and Security</a:t>
            </a:r>
            <a:br>
              <a:rPr lang="en-US" sz="2400" b="0" i="0" u="none" strike="noStrike" cap="none">
                <a:solidFill>
                  <a:srgbClr val="000000"/>
                </a:solidFill>
                <a:highlight>
                  <a:srgbClr val="FFFFFF"/>
                </a:highlight>
                <a:latin typeface="Arial"/>
                <a:ea typeface="Arial"/>
                <a:cs typeface="Arial"/>
                <a:sym typeface="Arial"/>
              </a:rPr>
            </a:b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highlight>
                  <a:srgbClr val="FFFFFF"/>
                </a:highlight>
                <a:latin typeface="Arial"/>
                <a:ea typeface="Arial"/>
                <a:cs typeface="Arial"/>
                <a:sym typeface="Arial"/>
              </a:rPr>
              <a:t>Sustainability</a:t>
            </a:r>
            <a:br>
              <a:rPr lang="en-US" sz="2400" b="0" i="0" u="none" strike="noStrike" cap="none">
                <a:solidFill>
                  <a:srgbClr val="000000"/>
                </a:solidFill>
                <a:highlight>
                  <a:srgbClr val="FFFFFF"/>
                </a:highlight>
                <a:latin typeface="Arial"/>
                <a:ea typeface="Arial"/>
                <a:cs typeface="Arial"/>
                <a:sym typeface="Arial"/>
              </a:rPr>
            </a:b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highlight>
                  <a:srgbClr val="FFFFFF"/>
                </a:highlight>
                <a:latin typeface="Arial"/>
                <a:ea typeface="Arial"/>
                <a:cs typeface="Arial"/>
                <a:sym typeface="Arial"/>
              </a:rPr>
              <a:t>Renovate and renew aging facilities </a:t>
            </a:r>
            <a:br>
              <a:rPr lang="en-US" sz="2400" b="0" i="0" u="none" strike="noStrike" cap="none">
                <a:solidFill>
                  <a:srgbClr val="000000"/>
                </a:solidFill>
                <a:highlight>
                  <a:srgbClr val="FFFFFF"/>
                </a:highlight>
                <a:latin typeface="Arial"/>
                <a:ea typeface="Arial"/>
                <a:cs typeface="Arial"/>
                <a:sym typeface="Arial"/>
              </a:rPr>
            </a:b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highlight>
                  <a:srgbClr val="FFFFFF"/>
                </a:highlight>
                <a:latin typeface="Arial"/>
                <a:ea typeface="Arial"/>
                <a:cs typeface="Arial"/>
                <a:sym typeface="Arial"/>
              </a:rPr>
              <a:t>Responsiveness to population shifts and evolving needs</a:t>
            </a:r>
            <a:br>
              <a:rPr lang="en-US" sz="2400" b="0" i="0" u="none" strike="noStrike" cap="none">
                <a:solidFill>
                  <a:srgbClr val="000000"/>
                </a:solidFill>
                <a:highlight>
                  <a:srgbClr val="FFFFFF"/>
                </a:highlight>
                <a:latin typeface="Arial"/>
                <a:ea typeface="Arial"/>
                <a:cs typeface="Arial"/>
                <a:sym typeface="Arial"/>
              </a:rPr>
            </a:b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highlight>
                  <a:srgbClr val="FFFFFF"/>
                </a:highlight>
                <a:latin typeface="Arial"/>
                <a:ea typeface="Arial"/>
                <a:cs typeface="Arial"/>
                <a:sym typeface="Arial"/>
              </a:rPr>
              <a:t>Alignment with Reimagining Work</a:t>
            </a:r>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highlight>
                <a:srgbClr val="FFFFFF"/>
              </a:highlight>
              <a:latin typeface="Arial"/>
              <a:ea typeface="Arial"/>
              <a:cs typeface="Arial"/>
              <a:sym typeface="Arial"/>
            </a:endParaRPr>
          </a:p>
          <a:p>
            <a:pPr marL="0" marR="0" lvl="0" indent="0" algn="l" rtl="0">
              <a:lnSpc>
                <a:spcPct val="115000"/>
              </a:lnSpc>
              <a:spcBef>
                <a:spcPts val="1000"/>
              </a:spcBef>
              <a:spcAft>
                <a:spcPts val="1000"/>
              </a:spcAft>
              <a:buNone/>
            </a:pPr>
            <a:br>
              <a:rPr lang="en-US" sz="2800" b="0" i="0" u="none" strike="noStrike" cap="none">
                <a:solidFill>
                  <a:srgbClr val="222222"/>
                </a:solidFill>
                <a:highlight>
                  <a:srgbClr val="FFFFFF"/>
                </a:highlight>
                <a:latin typeface="Arial"/>
                <a:ea typeface="Arial"/>
                <a:cs typeface="Arial"/>
                <a:sym typeface="Arial"/>
              </a:rPr>
            </a:br>
            <a:endParaRPr sz="2800" b="0" i="0" u="none" strike="noStrike" cap="none">
              <a:solidFill>
                <a:srgbClr val="222222"/>
              </a:solidFill>
              <a:highlight>
                <a:srgbClr val="FFFFFF"/>
              </a:highlight>
              <a:latin typeface="Arial"/>
              <a:ea typeface="Arial"/>
              <a:cs typeface="Arial"/>
              <a:sym typeface="Arial"/>
            </a:endParaRPr>
          </a:p>
        </p:txBody>
      </p:sp>
      <p:sp>
        <p:nvSpPr>
          <p:cNvPr id="84" name="Google Shape;8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p:nvPr/>
        </p:nvSpPr>
        <p:spPr>
          <a:xfrm>
            <a:off x="316275" y="215725"/>
            <a:ext cx="8620200" cy="101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Community Review Commimttee (CRC) </a:t>
            </a:r>
            <a:endParaRPr sz="3000" b="0" i="0" u="none" strike="noStrike" cap="none">
              <a:solidFill>
                <a:schemeClr val="dk1"/>
              </a:solidFill>
              <a:latin typeface="Arial"/>
              <a:ea typeface="Arial"/>
              <a:cs typeface="Arial"/>
              <a:sym typeface="Arial"/>
            </a:endParaRPr>
          </a:p>
        </p:txBody>
      </p:sp>
      <p:sp>
        <p:nvSpPr>
          <p:cNvPr id="90" name="Google Shape;90;p6"/>
          <p:cNvSpPr txBox="1"/>
          <p:nvPr/>
        </p:nvSpPr>
        <p:spPr>
          <a:xfrm>
            <a:off x="387825" y="847898"/>
            <a:ext cx="8477100" cy="38493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highlight>
                  <a:srgbClr val="FFFFFF"/>
                </a:highlight>
                <a:latin typeface="Arial"/>
                <a:ea typeface="Arial"/>
                <a:cs typeface="Arial"/>
                <a:sym typeface="Arial"/>
              </a:rPr>
              <a:t>Since October of 2023, SFPS Staff, ARC Staff, and Consultants completed the following:</a:t>
            </a:r>
            <a:br>
              <a:rPr lang="en-US" sz="2400" b="1" i="0" u="none" strike="noStrike" cap="none">
                <a:solidFill>
                  <a:srgbClr val="000000"/>
                </a:solidFill>
                <a:highlight>
                  <a:srgbClr val="FFFFFF"/>
                </a:highlight>
                <a:latin typeface="Arial"/>
                <a:ea typeface="Arial"/>
                <a:cs typeface="Arial"/>
                <a:sym typeface="Arial"/>
              </a:rPr>
            </a:br>
            <a:r>
              <a:rPr lang="en-US" sz="2400" b="0" i="0" u="none" strike="noStrike" cap="none">
                <a:solidFill>
                  <a:srgbClr val="000000"/>
                </a:solidFill>
                <a:highlight>
                  <a:srgbClr val="FFFFFF"/>
                </a:highlight>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highlight>
                  <a:srgbClr val="FFFFFF"/>
                </a:highlight>
                <a:latin typeface="Arial"/>
                <a:ea typeface="Arial"/>
                <a:cs typeface="Arial"/>
                <a:sym typeface="Arial"/>
              </a:rPr>
              <a:t>Assessed all SFPS sites &amp; buildings and identified Capital Improvement Projects* (CIPs)</a:t>
            </a:r>
            <a:br>
              <a:rPr lang="en-US" sz="2000" b="0" i="0" u="none" strike="noStrike" cap="none">
                <a:solidFill>
                  <a:srgbClr val="000000"/>
                </a:solidFill>
                <a:highlight>
                  <a:srgbClr val="FFFFFF"/>
                </a:highlight>
                <a:latin typeface="Arial"/>
                <a:ea typeface="Arial"/>
                <a:cs typeface="Arial"/>
                <a:sym typeface="Arial"/>
              </a:rPr>
            </a:br>
            <a:endParaRPr sz="2000" b="0" i="0" u="none" strike="noStrike" cap="none">
              <a:solidFill>
                <a:srgbClr val="000000"/>
              </a:solidFill>
              <a:highlight>
                <a:srgbClr val="FFFFFF"/>
              </a:highlight>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highlight>
                  <a:srgbClr val="FFFFFF"/>
                </a:highlight>
                <a:latin typeface="Arial"/>
                <a:ea typeface="Arial"/>
                <a:cs typeface="Arial"/>
                <a:sym typeface="Arial"/>
              </a:rPr>
              <a:t>Discussed, analyzed, and prioritized CIPs for recommendations to the Community Review Committee (CRC).</a:t>
            </a:r>
            <a:br>
              <a:rPr lang="en-US" sz="2000" b="0" i="0" u="none" strike="noStrike" cap="none">
                <a:solidFill>
                  <a:srgbClr val="000000"/>
                </a:solidFill>
                <a:highlight>
                  <a:srgbClr val="FFFFFF"/>
                </a:highlight>
                <a:latin typeface="Arial"/>
                <a:ea typeface="Arial"/>
                <a:cs typeface="Arial"/>
                <a:sym typeface="Arial"/>
              </a:rPr>
            </a:br>
            <a:endParaRPr sz="2000" b="0" i="0" u="none" strike="noStrike" cap="none">
              <a:solidFill>
                <a:srgbClr val="000000"/>
              </a:solidFill>
              <a:highlight>
                <a:srgbClr val="FFFFFF"/>
              </a:highlight>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highlight>
                  <a:srgbClr val="FFFFFF"/>
                </a:highlight>
                <a:latin typeface="Arial"/>
                <a:ea typeface="Arial"/>
                <a:cs typeface="Arial"/>
                <a:sym typeface="Arial"/>
              </a:rPr>
              <a:t>Prepared presentations with recommendations to the CRC for review</a:t>
            </a:r>
            <a:br>
              <a:rPr lang="en-US" sz="2000" b="0" i="0" u="none" strike="noStrike" cap="none">
                <a:solidFill>
                  <a:srgbClr val="000000"/>
                </a:solidFill>
                <a:highlight>
                  <a:srgbClr val="FFFFFF"/>
                </a:highlight>
                <a:latin typeface="Arial"/>
                <a:ea typeface="Arial"/>
                <a:cs typeface="Arial"/>
                <a:sym typeface="Arial"/>
              </a:rPr>
            </a:br>
            <a:endParaRPr sz="2000" b="0" i="0" u="none" strike="noStrike" cap="none">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highlight>
                  <a:srgbClr val="FFFFFF"/>
                </a:highlight>
                <a:latin typeface="Arial"/>
                <a:ea typeface="Arial"/>
                <a:cs typeface="Arial"/>
                <a:sym typeface="Arial"/>
              </a:rPr>
              <a:t>*</a:t>
            </a:r>
            <a:r>
              <a:rPr lang="en-US" sz="1600" b="0" i="0" u="none" strike="noStrike" cap="none">
                <a:solidFill>
                  <a:srgbClr val="000000"/>
                </a:solidFill>
                <a:highlight>
                  <a:srgbClr val="FFFFFF"/>
                </a:highlight>
                <a:latin typeface="Arial"/>
                <a:ea typeface="Arial"/>
                <a:cs typeface="Arial"/>
                <a:sym typeface="Arial"/>
              </a:rPr>
              <a:t>A project that involves significant long-term investment in a property or asset</a:t>
            </a:r>
            <a:endParaRPr/>
          </a:p>
          <a:p>
            <a:pPr marL="0" marR="0" lvl="0" indent="0" algn="l" rtl="0">
              <a:lnSpc>
                <a:spcPct val="100000"/>
              </a:lnSpc>
              <a:spcBef>
                <a:spcPts val="0"/>
              </a:spcBef>
              <a:spcAft>
                <a:spcPts val="0"/>
              </a:spcAft>
              <a:buNone/>
            </a:pPr>
            <a:br>
              <a:rPr lang="en-US" sz="2000" b="0" i="0" u="none" strike="noStrike" cap="none">
                <a:solidFill>
                  <a:srgbClr val="000000"/>
                </a:solidFill>
                <a:highlight>
                  <a:srgbClr val="FFFFFF"/>
                </a:highlight>
                <a:latin typeface="Arial"/>
                <a:ea typeface="Arial"/>
                <a:cs typeface="Arial"/>
                <a:sym typeface="Arial"/>
              </a:rPr>
            </a:br>
            <a:br>
              <a:rPr lang="en-US" sz="2000" b="0" i="0" u="none" strike="noStrike" cap="none">
                <a:solidFill>
                  <a:srgbClr val="222222"/>
                </a:solidFill>
                <a:highlight>
                  <a:srgbClr val="FFFFFF"/>
                </a:highlight>
                <a:latin typeface="Arial"/>
                <a:ea typeface="Arial"/>
                <a:cs typeface="Arial"/>
                <a:sym typeface="Arial"/>
              </a:rPr>
            </a:br>
            <a:endParaRPr sz="2000" b="0" i="0" u="none" strike="noStrike" cap="none">
              <a:solidFill>
                <a:srgbClr val="222222"/>
              </a:solidFill>
              <a:highlight>
                <a:srgbClr val="FFFFFF"/>
              </a:highlight>
              <a:latin typeface="Arial"/>
              <a:ea typeface="Arial"/>
              <a:cs typeface="Arial"/>
              <a:sym typeface="Arial"/>
            </a:endParaRPr>
          </a:p>
        </p:txBody>
      </p:sp>
      <p:sp>
        <p:nvSpPr>
          <p:cNvPr id="91" name="Google Shape;9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Facilities Master Plan Includes and Considers: </a:t>
            </a:r>
            <a:endParaRPr/>
          </a:p>
        </p:txBody>
      </p:sp>
      <p:sp>
        <p:nvSpPr>
          <p:cNvPr id="97" name="Google Shape;9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9250" algn="l" rtl="0">
              <a:lnSpc>
                <a:spcPct val="105000"/>
              </a:lnSpc>
              <a:spcBef>
                <a:spcPts val="0"/>
              </a:spcBef>
              <a:spcAft>
                <a:spcPts val="0"/>
              </a:spcAft>
              <a:buSzPts val="1900"/>
              <a:buChar char="●"/>
            </a:pPr>
            <a:r>
              <a:rPr lang="en-US" sz="1765"/>
              <a:t>Description of  the state of the facilities and includes a database for all facilities</a:t>
            </a:r>
            <a:endParaRPr sz="1765"/>
          </a:p>
          <a:p>
            <a:pPr marL="457200" lvl="0" indent="-349250" algn="l" rtl="0">
              <a:lnSpc>
                <a:spcPct val="105000"/>
              </a:lnSpc>
              <a:spcBef>
                <a:spcPts val="0"/>
              </a:spcBef>
              <a:spcAft>
                <a:spcPts val="0"/>
              </a:spcAft>
              <a:buSzPts val="1900"/>
              <a:buChar char="●"/>
            </a:pPr>
            <a:r>
              <a:rPr lang="en-US" sz="1765"/>
              <a:t>Evaluation of  safety and security</a:t>
            </a:r>
            <a:endParaRPr sz="1765"/>
          </a:p>
          <a:p>
            <a:pPr marL="457200" lvl="0" indent="-349250" algn="l" rtl="0">
              <a:lnSpc>
                <a:spcPct val="105000"/>
              </a:lnSpc>
              <a:spcBef>
                <a:spcPts val="0"/>
              </a:spcBef>
              <a:spcAft>
                <a:spcPts val="0"/>
              </a:spcAft>
              <a:buSzPts val="1900"/>
              <a:buChar char="●"/>
            </a:pPr>
            <a:r>
              <a:rPr lang="en-US" sz="1765"/>
              <a:t>Assessment of  facilities according to District and State standards</a:t>
            </a:r>
            <a:endParaRPr sz="1765"/>
          </a:p>
          <a:p>
            <a:pPr marL="457200" lvl="0" indent="-349250" algn="l" rtl="0">
              <a:lnSpc>
                <a:spcPct val="105000"/>
              </a:lnSpc>
              <a:spcBef>
                <a:spcPts val="0"/>
              </a:spcBef>
              <a:spcAft>
                <a:spcPts val="0"/>
              </a:spcAft>
              <a:buSzPts val="1900"/>
              <a:buChar char="●"/>
            </a:pPr>
            <a:r>
              <a:rPr lang="en-US" sz="1765"/>
              <a:t>Trends in enrollment and transfers</a:t>
            </a:r>
            <a:endParaRPr sz="1765"/>
          </a:p>
          <a:p>
            <a:pPr marL="457200" lvl="0" indent="-349250" algn="l" rtl="0">
              <a:lnSpc>
                <a:spcPct val="105000"/>
              </a:lnSpc>
              <a:spcBef>
                <a:spcPts val="0"/>
              </a:spcBef>
              <a:spcAft>
                <a:spcPts val="0"/>
              </a:spcAft>
              <a:buSzPts val="1900"/>
              <a:buChar char="●"/>
            </a:pPr>
            <a:r>
              <a:rPr lang="en-US" sz="1765"/>
              <a:t>Demographic Information- Birthrates, Age of Residents, etc.</a:t>
            </a:r>
            <a:endParaRPr sz="1765"/>
          </a:p>
          <a:p>
            <a:pPr marL="457200" lvl="0" indent="-349250" algn="l" rtl="0">
              <a:lnSpc>
                <a:spcPct val="105000"/>
              </a:lnSpc>
              <a:spcBef>
                <a:spcPts val="0"/>
              </a:spcBef>
              <a:spcAft>
                <a:spcPts val="0"/>
              </a:spcAft>
              <a:buSzPts val="1900"/>
              <a:buChar char="●"/>
            </a:pPr>
            <a:r>
              <a:rPr lang="en-US" sz="1765"/>
              <a:t>Documentation of input from internal and external stakeholders </a:t>
            </a:r>
            <a:endParaRPr sz="1765"/>
          </a:p>
          <a:p>
            <a:pPr marL="457200" lvl="0" indent="-349250" algn="l" rtl="0">
              <a:lnSpc>
                <a:spcPct val="105000"/>
              </a:lnSpc>
              <a:spcBef>
                <a:spcPts val="0"/>
              </a:spcBef>
              <a:spcAft>
                <a:spcPts val="0"/>
              </a:spcAft>
              <a:buSzPts val="1900"/>
              <a:buChar char="●"/>
            </a:pPr>
            <a:r>
              <a:rPr lang="en-US" sz="1765"/>
              <a:t>Prioritization of  maintenance and capital projects</a:t>
            </a:r>
            <a:endParaRPr sz="1765"/>
          </a:p>
          <a:p>
            <a:pPr marL="457200" lvl="0" indent="-349250" algn="l" rtl="0">
              <a:lnSpc>
                <a:spcPct val="105000"/>
              </a:lnSpc>
              <a:spcBef>
                <a:spcPts val="0"/>
              </a:spcBef>
              <a:spcAft>
                <a:spcPts val="0"/>
              </a:spcAft>
              <a:buSzPts val="1900"/>
              <a:buChar char="●"/>
            </a:pPr>
            <a:r>
              <a:rPr lang="en-US" sz="1765"/>
              <a:t>Capital planning and decisions should support school Districts’ educational mission</a:t>
            </a:r>
            <a:endParaRPr sz="1765"/>
          </a:p>
          <a:p>
            <a:pPr marL="457200" lvl="0" indent="-349250" algn="l" rtl="0">
              <a:lnSpc>
                <a:spcPct val="105000"/>
              </a:lnSpc>
              <a:spcBef>
                <a:spcPts val="0"/>
              </a:spcBef>
              <a:spcAft>
                <a:spcPts val="0"/>
              </a:spcAft>
              <a:buSzPts val="1900"/>
              <a:buChar char="●"/>
            </a:pPr>
            <a:r>
              <a:rPr lang="en-US" sz="1765"/>
              <a:t>Informs a long -  range vision for capital programming</a:t>
            </a:r>
            <a:endParaRPr sz="1765"/>
          </a:p>
          <a:p>
            <a:pPr marL="114300" lvl="0" indent="0" algn="l" rtl="0">
              <a:lnSpc>
                <a:spcPct val="105000"/>
              </a:lnSpc>
              <a:spcBef>
                <a:spcPts val="0"/>
              </a:spcBef>
              <a:spcAft>
                <a:spcPts val="0"/>
              </a:spcAft>
              <a:buSzPts val="1800"/>
              <a:buNone/>
            </a:pPr>
            <a:r>
              <a:rPr lang="en-US" sz="1765"/>
              <a:t> </a:t>
            </a:r>
            <a:endParaRPr sz="1765"/>
          </a:p>
          <a:p>
            <a:pPr marL="457200" lvl="0" indent="-228600" algn="l" rtl="0">
              <a:lnSpc>
                <a:spcPct val="105000"/>
              </a:lnSpc>
              <a:spcBef>
                <a:spcPts val="0"/>
              </a:spcBef>
              <a:spcAft>
                <a:spcPts val="0"/>
              </a:spcAft>
              <a:buSzPts val="1800"/>
              <a:buNone/>
            </a:pPr>
            <a:endParaRPr sz="1765"/>
          </a:p>
        </p:txBody>
      </p:sp>
      <p:sp>
        <p:nvSpPr>
          <p:cNvPr id="98" name="Google Shape;9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p:nvPr/>
        </p:nvSpPr>
        <p:spPr>
          <a:xfrm>
            <a:off x="316275" y="215725"/>
            <a:ext cx="8620200" cy="101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Community Review Commimttee (CRC)</a:t>
            </a:r>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Recommended $150 Million for the GO Bond </a:t>
            </a:r>
            <a:endParaRPr sz="3000" b="0" i="0" u="none" strike="noStrike" cap="none">
              <a:solidFill>
                <a:schemeClr val="dk1"/>
              </a:solidFill>
              <a:latin typeface="Arial"/>
              <a:ea typeface="Arial"/>
              <a:cs typeface="Arial"/>
              <a:sym typeface="Arial"/>
            </a:endParaRPr>
          </a:p>
        </p:txBody>
      </p:sp>
      <p:sp>
        <p:nvSpPr>
          <p:cNvPr id="104" name="Google Shape;104;p7"/>
          <p:cNvSpPr txBox="1"/>
          <p:nvPr/>
        </p:nvSpPr>
        <p:spPr>
          <a:xfrm>
            <a:off x="503853" y="1231524"/>
            <a:ext cx="8361072" cy="3769683"/>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222222"/>
                </a:solidFill>
                <a:highlight>
                  <a:srgbClr val="FFFFFF"/>
                </a:highlight>
                <a:latin typeface="Arial"/>
                <a:ea typeface="Arial"/>
                <a:cs typeface="Arial"/>
                <a:sym typeface="Arial"/>
              </a:rPr>
              <a:t>Bond Sales: </a:t>
            </a:r>
            <a:r>
              <a:rPr lang="en-US" sz="1600" b="0" i="0" u="none" strike="noStrike" cap="none">
                <a:solidFill>
                  <a:srgbClr val="222222"/>
                </a:solidFill>
                <a:highlight>
                  <a:srgbClr val="FFFFFF"/>
                </a:highlight>
                <a:latin typeface="Arial"/>
                <a:ea typeface="Arial"/>
                <a:cs typeface="Arial"/>
                <a:sym typeface="Arial"/>
              </a:rPr>
              <a:t>$1M</a:t>
            </a:r>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222222"/>
                </a:solidFill>
                <a:highlight>
                  <a:srgbClr val="FFFFFF"/>
                </a:highlight>
                <a:latin typeface="Arial"/>
                <a:ea typeface="Arial"/>
                <a:cs typeface="Arial"/>
                <a:sym typeface="Arial"/>
              </a:rPr>
              <a:t>Contingency: </a:t>
            </a:r>
            <a:r>
              <a:rPr lang="en-US" sz="1600" b="0" i="0" u="none" strike="noStrike" cap="none">
                <a:solidFill>
                  <a:srgbClr val="222222"/>
                </a:solidFill>
                <a:highlight>
                  <a:srgbClr val="FFFFFF"/>
                </a:highlight>
                <a:latin typeface="Arial"/>
                <a:ea typeface="Arial"/>
                <a:cs typeface="Arial"/>
                <a:sym typeface="Arial"/>
              </a:rPr>
              <a:t>$13.8 M</a:t>
            </a:r>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222222"/>
                </a:solidFill>
                <a:highlight>
                  <a:srgbClr val="FFFFFF"/>
                </a:highlight>
                <a:latin typeface="Arial"/>
                <a:ea typeface="Arial"/>
                <a:cs typeface="Arial"/>
                <a:sym typeface="Arial"/>
              </a:rPr>
              <a:t>Facilities Renewal: </a:t>
            </a:r>
            <a:r>
              <a:rPr lang="en-US" sz="1600" b="0" i="0" u="none" strike="noStrike" cap="none">
                <a:solidFill>
                  <a:srgbClr val="222222"/>
                </a:solidFill>
                <a:highlight>
                  <a:srgbClr val="FFFFFF"/>
                </a:highlight>
                <a:latin typeface="Arial"/>
                <a:ea typeface="Arial"/>
                <a:cs typeface="Arial"/>
                <a:sym typeface="Arial"/>
              </a:rPr>
              <a:t>$28.7 M (e.g. outdoor play spaces, parking/paving, security and accessibility.</a:t>
            </a:r>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222222"/>
                </a:solidFill>
                <a:highlight>
                  <a:srgbClr val="FFFFFF"/>
                </a:highlight>
                <a:latin typeface="Arial"/>
                <a:ea typeface="Arial"/>
                <a:cs typeface="Arial"/>
                <a:sym typeface="Arial"/>
              </a:rPr>
              <a:t>Sustainability: </a:t>
            </a:r>
            <a:r>
              <a:rPr lang="en-US" sz="1600" b="0" i="0" u="none" strike="noStrike" cap="none">
                <a:solidFill>
                  <a:srgbClr val="222222"/>
                </a:solidFill>
                <a:highlight>
                  <a:srgbClr val="FFFFFF"/>
                </a:highlight>
                <a:latin typeface="Arial"/>
                <a:ea typeface="Arial"/>
                <a:cs typeface="Arial"/>
                <a:sym typeface="Arial"/>
              </a:rPr>
              <a:t>$12.2 M  (e.g. solar generation, energy and water efficiency)</a:t>
            </a:r>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222222"/>
                </a:solidFill>
                <a:highlight>
                  <a:srgbClr val="FFFFFF"/>
                </a:highlight>
                <a:latin typeface="Arial"/>
                <a:ea typeface="Arial"/>
                <a:cs typeface="Arial"/>
                <a:sym typeface="Arial"/>
              </a:rPr>
              <a:t>Athletic Fund: </a:t>
            </a:r>
            <a:r>
              <a:rPr lang="en-US" sz="1600" b="0" i="0" u="none" strike="noStrike" cap="none">
                <a:solidFill>
                  <a:srgbClr val="222222"/>
                </a:solidFill>
                <a:highlight>
                  <a:srgbClr val="FFFFFF"/>
                </a:highlight>
                <a:latin typeface="Arial"/>
                <a:ea typeface="Arial"/>
                <a:cs typeface="Arial"/>
                <a:sym typeface="Arial"/>
              </a:rPr>
              <a:t>$2.1 M </a:t>
            </a:r>
            <a:endParaRPr/>
          </a:p>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222222"/>
                </a:solidFill>
                <a:highlight>
                  <a:srgbClr val="FFFFFF"/>
                </a:highlight>
                <a:latin typeface="Arial"/>
                <a:ea typeface="Arial"/>
                <a:cs typeface="Arial"/>
                <a:sym typeface="Arial"/>
              </a:rPr>
              <a:t>School and Site-Specific Projects </a:t>
            </a:r>
            <a:r>
              <a:rPr lang="en-US" sz="1600" b="0" i="0" u="none" strike="noStrike" cap="none">
                <a:solidFill>
                  <a:srgbClr val="222222"/>
                </a:solidFill>
                <a:highlight>
                  <a:srgbClr val="FFFFFF"/>
                </a:highlight>
                <a:latin typeface="Arial"/>
                <a:ea typeface="Arial"/>
                <a:cs typeface="Arial"/>
                <a:sym typeface="Arial"/>
              </a:rPr>
              <a:t>(Includes $35 m for consolidated ESC (rebuild of ESC and BF Young and $34m for *EJ rebuild) $92.2M</a:t>
            </a:r>
            <a:endParaRPr/>
          </a:p>
          <a:p>
            <a:pPr marL="0" marR="0" lvl="0" indent="0" algn="l" rtl="0">
              <a:lnSpc>
                <a:spcPct val="100000"/>
              </a:lnSpc>
              <a:spcBef>
                <a:spcPts val="0"/>
              </a:spcBef>
              <a:spcAft>
                <a:spcPts val="0"/>
              </a:spcAft>
              <a:buNone/>
            </a:pPr>
            <a:r>
              <a:rPr lang="en-US" sz="1600" b="1" i="0" u="none" strike="noStrike" cap="none">
                <a:solidFill>
                  <a:srgbClr val="222222"/>
                </a:solidFill>
                <a:highlight>
                  <a:srgbClr val="FFFFFF"/>
                </a:highlight>
                <a:latin typeface="Arial"/>
                <a:ea typeface="Arial"/>
                <a:cs typeface="Arial"/>
                <a:sym typeface="Arial"/>
              </a:rPr>
              <a:t>Total</a:t>
            </a:r>
            <a:r>
              <a:rPr lang="en-US" sz="1600" b="0" i="0" u="none" strike="noStrike" cap="none">
                <a:solidFill>
                  <a:srgbClr val="222222"/>
                </a:solidFill>
                <a:highlight>
                  <a:srgbClr val="FFFFFF"/>
                </a:highlight>
                <a:latin typeface="Arial"/>
                <a:ea typeface="Arial"/>
                <a:cs typeface="Arial"/>
                <a:sym typeface="Arial"/>
              </a:rPr>
              <a:t>: </a:t>
            </a:r>
            <a:r>
              <a:rPr lang="en-US" sz="1600" b="1" i="0" u="none" strike="noStrike" cap="none">
                <a:solidFill>
                  <a:srgbClr val="222222"/>
                </a:solidFill>
                <a:highlight>
                  <a:srgbClr val="FFFFFF"/>
                </a:highlight>
                <a:latin typeface="Arial"/>
                <a:ea typeface="Arial"/>
                <a:cs typeface="Arial"/>
                <a:sym typeface="Arial"/>
              </a:rPr>
              <a:t>$150 M</a:t>
            </a:r>
            <a:endParaRPr/>
          </a:p>
          <a:p>
            <a:pPr marL="0" marR="0" lvl="0" indent="0" algn="l" rtl="0">
              <a:lnSpc>
                <a:spcPct val="100000"/>
              </a:lnSpc>
              <a:spcBef>
                <a:spcPts val="0"/>
              </a:spcBef>
              <a:spcAft>
                <a:spcPts val="0"/>
              </a:spcAft>
              <a:buNone/>
            </a:pPr>
            <a:endParaRPr sz="16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222222"/>
                </a:solidFill>
                <a:highlight>
                  <a:srgbClr val="FFFFFF"/>
                </a:highlight>
                <a:latin typeface="Arial"/>
                <a:ea typeface="Arial"/>
                <a:cs typeface="Arial"/>
                <a:sym typeface="Arial"/>
              </a:rPr>
              <a:t>*Due to new information provided by ARC during the FMP presentation to the Board June 17, 2025,  which included projections in declining enrollment, building utilization, building capacity, transfers, etc. coupled with doubling of cost estimates , therefore  the $35M for EJ Martinez was set aside to be reallocated by the Board at their August 14, 2025, Board Meeting. </a:t>
            </a:r>
            <a:br>
              <a:rPr lang="en-US" sz="1600" b="0" i="0" u="none" strike="noStrike" cap="none">
                <a:solidFill>
                  <a:srgbClr val="222222"/>
                </a:solidFill>
                <a:highlight>
                  <a:srgbClr val="FFFFFF"/>
                </a:highlight>
                <a:latin typeface="Arial"/>
                <a:ea typeface="Arial"/>
                <a:cs typeface="Arial"/>
                <a:sym typeface="Arial"/>
              </a:rPr>
            </a:br>
            <a:r>
              <a:rPr lang="en-US" sz="1600" b="0" i="0" u="none" strike="noStrike" cap="none">
                <a:solidFill>
                  <a:srgbClr val="222222"/>
                </a:solidFill>
                <a:highlight>
                  <a:srgbClr val="FFFFFF"/>
                </a:highlight>
                <a:latin typeface="Arial"/>
                <a:ea typeface="Arial"/>
                <a:cs typeface="Arial"/>
                <a:sym typeface="Arial"/>
              </a:rPr>
              <a:t>,</a:t>
            </a:r>
            <a:endParaRPr sz="1600" b="0" i="0" u="none" strike="noStrike" cap="none">
              <a:solidFill>
                <a:srgbClr val="222222"/>
              </a:solidFill>
              <a:highlight>
                <a:srgbClr val="FFFFFF"/>
              </a:highlight>
              <a:latin typeface="Arial"/>
              <a:ea typeface="Arial"/>
              <a:cs typeface="Arial"/>
              <a:sym typeface="Arial"/>
            </a:endParaRPr>
          </a:p>
        </p:txBody>
      </p:sp>
      <p:sp>
        <p:nvSpPr>
          <p:cNvPr id="105" name="Google Shape;10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p:nvPr/>
        </p:nvSpPr>
        <p:spPr>
          <a:xfrm>
            <a:off x="316275" y="215725"/>
            <a:ext cx="8620200" cy="101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Arial"/>
                <a:ea typeface="Arial"/>
                <a:cs typeface="Arial"/>
                <a:sym typeface="Arial"/>
              </a:rPr>
              <a:t>Board of Education Reallocation of $35M  </a:t>
            </a:r>
            <a:endParaRPr sz="3000" b="0" i="0" u="none" strike="noStrike" cap="none">
              <a:solidFill>
                <a:schemeClr val="dk1"/>
              </a:solidFill>
              <a:latin typeface="Arial"/>
              <a:ea typeface="Arial"/>
              <a:cs typeface="Arial"/>
              <a:sym typeface="Arial"/>
            </a:endParaRPr>
          </a:p>
        </p:txBody>
      </p:sp>
      <p:sp>
        <p:nvSpPr>
          <p:cNvPr id="111" name="Google Shape;111;p8"/>
          <p:cNvSpPr txBox="1"/>
          <p:nvPr/>
        </p:nvSpPr>
        <p:spPr>
          <a:xfrm>
            <a:off x="731519" y="847898"/>
            <a:ext cx="8133405" cy="3849377"/>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highlight>
                  <a:srgbClr val="FFFFFF"/>
                </a:highlight>
                <a:latin typeface="Arial"/>
                <a:ea typeface="Arial"/>
                <a:cs typeface="Arial"/>
                <a:sym typeface="Arial"/>
              </a:rPr>
              <a:t>Schools of Innovation Process (Upgrade Programming and Facilities EJ Martinez /Chaparral are priorities – up to $10M and $4M for other schools </a:t>
            </a:r>
            <a:r>
              <a:rPr lang="en-US" sz="1600" b="1" i="0" u="none" strike="noStrike" cap="none">
                <a:solidFill>
                  <a:srgbClr val="222222"/>
                </a:solidFill>
                <a:highlight>
                  <a:srgbClr val="FFFFFF"/>
                </a:highlight>
                <a:latin typeface="Arial"/>
                <a:ea typeface="Arial"/>
                <a:cs typeface="Arial"/>
                <a:sym typeface="Arial"/>
              </a:rPr>
              <a:t>– Total: $14M</a:t>
            </a:r>
            <a:br>
              <a:rPr lang="en-US" sz="1600" b="0" i="0" u="none" strike="noStrike" cap="none">
                <a:solidFill>
                  <a:srgbClr val="222222"/>
                </a:solidFill>
                <a:highlight>
                  <a:srgbClr val="FFFFFF"/>
                </a:highlight>
                <a:latin typeface="Arial"/>
                <a:ea typeface="Arial"/>
                <a:cs typeface="Arial"/>
                <a:sym typeface="Arial"/>
              </a:rPr>
            </a:br>
            <a:endParaRPr sz="1600" b="0" i="0" u="none" strike="noStrike" cap="none">
              <a:solidFill>
                <a:srgbClr val="222222"/>
              </a:solidFill>
              <a:highlight>
                <a:srgbClr val="FFFFFF"/>
              </a:highlight>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highlight>
                  <a:srgbClr val="FFFFFF"/>
                </a:highlight>
                <a:latin typeface="Arial"/>
                <a:ea typeface="Arial"/>
                <a:cs typeface="Arial"/>
                <a:sym typeface="Arial"/>
              </a:rPr>
              <a:t>Grandfathered ADA Compliance</a:t>
            </a:r>
            <a:r>
              <a:rPr lang="en-US" sz="1600" b="1" i="0" u="none" strike="noStrike" cap="none">
                <a:solidFill>
                  <a:srgbClr val="222222"/>
                </a:solidFill>
                <a:highlight>
                  <a:srgbClr val="FFFFFF"/>
                </a:highlight>
                <a:latin typeface="Arial"/>
                <a:ea typeface="Arial"/>
                <a:cs typeface="Arial"/>
                <a:sym typeface="Arial"/>
              </a:rPr>
              <a:t>: $1M</a:t>
            </a:r>
            <a:br>
              <a:rPr lang="en-US" sz="1600" b="0" i="0" u="none" strike="noStrike" cap="none">
                <a:solidFill>
                  <a:srgbClr val="222222"/>
                </a:solidFill>
                <a:highlight>
                  <a:srgbClr val="FFFFFF"/>
                </a:highlight>
                <a:latin typeface="Arial"/>
                <a:ea typeface="Arial"/>
                <a:cs typeface="Arial"/>
                <a:sym typeface="Arial"/>
              </a:rPr>
            </a:br>
            <a:endParaRPr sz="1600" b="0" i="0" u="none" strike="noStrike" cap="none">
              <a:solidFill>
                <a:srgbClr val="222222"/>
              </a:solidFill>
              <a:highlight>
                <a:srgbClr val="FFFFFF"/>
              </a:highlight>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highlight>
                  <a:srgbClr val="FFFFFF"/>
                </a:highlight>
                <a:latin typeface="Arial"/>
                <a:ea typeface="Arial"/>
                <a:cs typeface="Arial"/>
                <a:sym typeface="Arial"/>
              </a:rPr>
              <a:t>Safety Traffic Congestion / Parking : Wood Gormley $1.5 M, CHS $6M, SFHS $5M </a:t>
            </a:r>
            <a:r>
              <a:rPr lang="en-US" sz="1600" b="1" i="0" u="none" strike="noStrike" cap="none">
                <a:solidFill>
                  <a:srgbClr val="222222"/>
                </a:solidFill>
                <a:highlight>
                  <a:srgbClr val="FFFFFF"/>
                </a:highlight>
                <a:latin typeface="Arial"/>
                <a:ea typeface="Arial"/>
                <a:cs typeface="Arial"/>
                <a:sym typeface="Arial"/>
              </a:rPr>
              <a:t>Total - $12.5 M</a:t>
            </a:r>
            <a:br>
              <a:rPr lang="en-US" sz="1600" b="1" i="0" u="none" strike="noStrike" cap="none">
                <a:solidFill>
                  <a:srgbClr val="222222"/>
                </a:solidFill>
                <a:highlight>
                  <a:srgbClr val="FFFFFF"/>
                </a:highlight>
                <a:latin typeface="Arial"/>
                <a:ea typeface="Arial"/>
                <a:cs typeface="Arial"/>
                <a:sym typeface="Arial"/>
              </a:rPr>
            </a:br>
            <a:endParaRPr sz="1600" b="1" i="0" u="none" strike="noStrike" cap="none">
              <a:solidFill>
                <a:srgbClr val="222222"/>
              </a:solidFill>
              <a:highlight>
                <a:srgbClr val="FFFFFF"/>
              </a:highlight>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highlight>
                  <a:srgbClr val="FFFFFF"/>
                </a:highlight>
                <a:latin typeface="Arial"/>
                <a:ea typeface="Arial"/>
                <a:cs typeface="Arial"/>
                <a:sym typeface="Arial"/>
              </a:rPr>
              <a:t>Teacher Housing: </a:t>
            </a:r>
            <a:r>
              <a:rPr lang="en-US" sz="1600" b="1" i="0" u="none" strike="noStrike" cap="none">
                <a:solidFill>
                  <a:srgbClr val="222222"/>
                </a:solidFill>
                <a:highlight>
                  <a:srgbClr val="FFFFFF"/>
                </a:highlight>
                <a:latin typeface="Arial"/>
                <a:ea typeface="Arial"/>
                <a:cs typeface="Arial"/>
                <a:sym typeface="Arial"/>
              </a:rPr>
              <a:t>$4 M</a:t>
            </a:r>
            <a:endParaRPr sz="16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endParaRPr sz="1600" b="1" i="0" u="none" strike="noStrike" cap="none">
              <a:solidFill>
                <a:srgbClr val="222222"/>
              </a:solidFill>
              <a:highlight>
                <a:srgbClr val="FFFFFF"/>
              </a:highlight>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highlight>
                  <a:srgbClr val="FFFFFF"/>
                </a:highlight>
                <a:latin typeface="Arial"/>
                <a:ea typeface="Arial"/>
                <a:cs typeface="Arial"/>
                <a:sym typeface="Arial"/>
              </a:rPr>
              <a:t>Indoor Soccer Retrofit (Two Sites) </a:t>
            </a:r>
            <a:r>
              <a:rPr lang="en-US" sz="1600" b="1" i="0" u="none" strike="noStrike" cap="none">
                <a:solidFill>
                  <a:srgbClr val="222222"/>
                </a:solidFill>
                <a:highlight>
                  <a:srgbClr val="FFFFFF"/>
                </a:highlight>
                <a:latin typeface="Arial"/>
                <a:ea typeface="Arial"/>
                <a:cs typeface="Arial"/>
                <a:sym typeface="Arial"/>
              </a:rPr>
              <a:t>Total: $2M</a:t>
            </a:r>
            <a:br>
              <a:rPr lang="en-US" sz="1600" b="1" i="0" u="none" strike="noStrike" cap="none">
                <a:solidFill>
                  <a:srgbClr val="222222"/>
                </a:solidFill>
                <a:highlight>
                  <a:srgbClr val="FFFFFF"/>
                </a:highlight>
                <a:latin typeface="Arial"/>
                <a:ea typeface="Arial"/>
                <a:cs typeface="Arial"/>
                <a:sym typeface="Arial"/>
              </a:rPr>
            </a:br>
            <a:endParaRPr sz="1600" b="1" i="0" u="none" strike="noStrike" cap="none">
              <a:solidFill>
                <a:srgbClr val="222222"/>
              </a:solidFill>
              <a:highlight>
                <a:srgbClr val="FFFFFF"/>
              </a:highlight>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222222"/>
                </a:solidFill>
                <a:highlight>
                  <a:srgbClr val="FFFFFF"/>
                </a:highlight>
                <a:latin typeface="Arial"/>
                <a:ea typeface="Arial"/>
                <a:cs typeface="Arial"/>
                <a:sym typeface="Arial"/>
              </a:rPr>
              <a:t>Mandela Extra Space/Teacher Planning </a:t>
            </a:r>
            <a:r>
              <a:rPr lang="en-US" sz="1600" b="1" i="0" u="none" strike="noStrike" cap="none">
                <a:solidFill>
                  <a:srgbClr val="222222"/>
                </a:solidFill>
                <a:highlight>
                  <a:srgbClr val="FFFFFF"/>
                </a:highlight>
                <a:latin typeface="Arial"/>
                <a:ea typeface="Arial"/>
                <a:cs typeface="Arial"/>
                <a:sym typeface="Arial"/>
              </a:rPr>
              <a:t>$ 1.5M</a:t>
            </a:r>
            <a:endParaRPr/>
          </a:p>
          <a:p>
            <a:pPr marL="0" marR="0" lvl="0" indent="0" algn="l" rtl="0">
              <a:lnSpc>
                <a:spcPct val="100000"/>
              </a:lnSpc>
              <a:spcBef>
                <a:spcPts val="0"/>
              </a:spcBef>
              <a:spcAft>
                <a:spcPts val="0"/>
              </a:spcAft>
              <a:buNone/>
            </a:pPr>
            <a:endParaRPr sz="16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222222"/>
                </a:solidFill>
                <a:highlight>
                  <a:srgbClr val="FFFFFF"/>
                </a:highlight>
                <a:latin typeface="Arial"/>
                <a:ea typeface="Arial"/>
                <a:cs typeface="Arial"/>
                <a:sym typeface="Arial"/>
              </a:rPr>
              <a:t>Grand Total: $35</a:t>
            </a:r>
            <a:br>
              <a:rPr lang="en-US" sz="1600" b="1" i="0" u="none" strike="noStrike" cap="none">
                <a:solidFill>
                  <a:srgbClr val="222222"/>
                </a:solidFill>
                <a:highlight>
                  <a:srgbClr val="FFFFFF"/>
                </a:highlight>
                <a:latin typeface="Arial"/>
                <a:ea typeface="Arial"/>
                <a:cs typeface="Arial"/>
                <a:sym typeface="Arial"/>
              </a:rPr>
            </a:br>
            <a:endParaRPr sz="16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222222"/>
              </a:solidFill>
              <a:highlight>
                <a:srgbClr val="FFFFFF"/>
              </a:highlight>
              <a:latin typeface="Arial"/>
              <a:ea typeface="Arial"/>
              <a:cs typeface="Arial"/>
              <a:sym typeface="Arial"/>
            </a:endParaRPr>
          </a:p>
          <a:p>
            <a:pPr marL="285750" marR="0" lvl="4" indent="-184150" algn="l" rtl="0">
              <a:lnSpc>
                <a:spcPct val="100000"/>
              </a:lnSpc>
              <a:spcBef>
                <a:spcPts val="0"/>
              </a:spcBef>
              <a:spcAft>
                <a:spcPts val="0"/>
              </a:spcAft>
              <a:buClr>
                <a:srgbClr val="000000"/>
              </a:buClr>
              <a:buSzPts val="1600"/>
              <a:buFont typeface="Arial"/>
              <a:buNone/>
            </a:pPr>
            <a:endParaRPr sz="16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222222"/>
              </a:solidFill>
              <a:highlight>
                <a:srgbClr val="FFFFFF"/>
              </a:highlight>
              <a:latin typeface="Arial"/>
              <a:ea typeface="Arial"/>
              <a:cs typeface="Arial"/>
              <a:sym typeface="Arial"/>
            </a:endParaRPr>
          </a:p>
        </p:txBody>
      </p:sp>
      <p:sp>
        <p:nvSpPr>
          <p:cNvPr id="112" name="Google Shape;11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1290</Words>
  <Application>Microsoft Office PowerPoint</Application>
  <PresentationFormat>On-screen Show (16:9)</PresentationFormat>
  <Paragraphs>181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Nunito</vt:lpstr>
      <vt:lpstr>Simple Light</vt:lpstr>
      <vt:lpstr>PowerPoint Presentation</vt:lpstr>
      <vt:lpstr>PowerPoint Presentation</vt:lpstr>
      <vt:lpstr>PowerPoint Presentation</vt:lpstr>
      <vt:lpstr>PowerPoint Presentation</vt:lpstr>
      <vt:lpstr>PowerPoint Presentation</vt:lpstr>
      <vt:lpstr>PowerPoint Presentation</vt:lpstr>
      <vt:lpstr>Facilities Master Plan Includes and Considers: </vt:lpstr>
      <vt:lpstr>PowerPoint Presentation</vt:lpstr>
      <vt:lpstr>PowerPoint Presentation</vt:lpstr>
      <vt:lpstr>What Departments will be housed in the New Administrative Building  and What do they do?</vt:lpstr>
      <vt:lpstr>One Stop Services for Students and Families</vt:lpstr>
      <vt:lpstr>One Stop Services for Students and Families-Continued</vt:lpstr>
      <vt:lpstr>One Stop Services for Students and Families-Continued</vt:lpstr>
      <vt:lpstr>The Basics: Public School Buildings Act HB-33 (Tax Mill Levy)</vt:lpstr>
      <vt:lpstr>Poll Shows Strong Support for Go Bond and Mill Levy Voters also support teacher housing, Educational Services Center and Decision on EJ Martinez School.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Veronica C. Garcia, Ed.D.</dc:creator>
  <cp:lastModifiedBy>Mary Ellen Gonzales</cp:lastModifiedBy>
  <cp:revision>2</cp:revision>
  <dcterms:modified xsi:type="dcterms:W3CDTF">2025-10-10T15:12:17Z</dcterms:modified>
</cp:coreProperties>
</file>