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6262F8-728E-6281-BE31-2359BE662334}" v="125" dt="2021-11-10T00:10:50.248"/>
    <p1510:client id="{E6E63482-0EBF-4809-8309-71DD6F191C4D}" v="507" dt="2021-11-08T22:51:23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E5ABF-1CFB-42F4-9856-264806CE544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0F151DF-A9D7-49DC-BABE-BDB6E4362DDF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Reduces recidivism</a:t>
          </a:r>
          <a:endParaRPr lang="en-US" dirty="0"/>
        </a:p>
      </dgm:t>
    </dgm:pt>
    <dgm:pt modelId="{2E8F0388-3600-4D39-BB32-8C97C63F78AD}" type="parTrans" cxnId="{053B71D6-9100-4919-8D2C-EE46C53F178F}">
      <dgm:prSet/>
      <dgm:spPr/>
      <dgm:t>
        <a:bodyPr/>
        <a:lstStyle/>
        <a:p>
          <a:endParaRPr lang="en-US"/>
        </a:p>
      </dgm:t>
    </dgm:pt>
    <dgm:pt modelId="{03855DCD-0E91-42CB-A688-5B14C5C59B8B}" type="sibTrans" cxnId="{053B71D6-9100-4919-8D2C-EE46C53F178F}">
      <dgm:prSet/>
      <dgm:spPr/>
      <dgm:t>
        <a:bodyPr/>
        <a:lstStyle/>
        <a:p>
          <a:endParaRPr lang="en-US"/>
        </a:p>
      </dgm:t>
    </dgm:pt>
    <dgm:pt modelId="{CA930596-005D-425A-8702-09785007620C}">
      <dgm:prSet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Decreases costs (when used as diversion)</a:t>
          </a:r>
          <a:endParaRPr lang="en-US"/>
        </a:p>
      </dgm:t>
    </dgm:pt>
    <dgm:pt modelId="{82A22021-3A11-4FC2-B74B-E25011291B3B}" type="parTrans" cxnId="{9A301CA4-9F1E-41DD-A195-81C844BA1AF0}">
      <dgm:prSet/>
      <dgm:spPr/>
      <dgm:t>
        <a:bodyPr/>
        <a:lstStyle/>
        <a:p>
          <a:endParaRPr lang="en-US"/>
        </a:p>
      </dgm:t>
    </dgm:pt>
    <dgm:pt modelId="{83696367-CCBC-4F20-868E-FFE94DC15BD3}" type="sibTrans" cxnId="{9A301CA4-9F1E-41DD-A195-81C844BA1AF0}">
      <dgm:prSet/>
      <dgm:spPr/>
      <dgm:t>
        <a:bodyPr/>
        <a:lstStyle/>
        <a:p>
          <a:endParaRPr lang="en-US"/>
        </a:p>
      </dgm:t>
    </dgm:pt>
    <dgm:pt modelId="{E01679CC-A275-4A3A-A880-FBB7C5F83AB8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Creates better outcomes for victims (including decreasing PTSD symptoms)</a:t>
          </a:r>
          <a:endParaRPr lang="en-US" dirty="0"/>
        </a:p>
      </dgm:t>
    </dgm:pt>
    <dgm:pt modelId="{CC798220-4C47-4724-94F2-8AE3F53BA700}" type="parTrans" cxnId="{EB14D774-2279-47B6-A385-72AA94656DF7}">
      <dgm:prSet/>
      <dgm:spPr/>
      <dgm:t>
        <a:bodyPr/>
        <a:lstStyle/>
        <a:p>
          <a:endParaRPr lang="en-US"/>
        </a:p>
      </dgm:t>
    </dgm:pt>
    <dgm:pt modelId="{81AEC4BE-C1C8-4D02-A1D0-AB8C14D99BB5}" type="sibTrans" cxnId="{EB14D774-2279-47B6-A385-72AA94656DF7}">
      <dgm:prSet/>
      <dgm:spPr/>
      <dgm:t>
        <a:bodyPr/>
        <a:lstStyle/>
        <a:p>
          <a:endParaRPr lang="en-US"/>
        </a:p>
      </dgm:t>
    </dgm:pt>
    <dgm:pt modelId="{A2BB3C6E-8A5C-4F12-AC30-DDCA86D435D9}" type="pres">
      <dgm:prSet presAssocID="{FA2E5ABF-1CFB-42F4-9856-264806CE5449}" presName="diagram" presStyleCnt="0">
        <dgm:presLayoutVars>
          <dgm:dir/>
          <dgm:resizeHandles val="exact"/>
        </dgm:presLayoutVars>
      </dgm:prSet>
      <dgm:spPr/>
    </dgm:pt>
    <dgm:pt modelId="{E7B367C3-59F7-4104-996F-A311643FBD9C}" type="pres">
      <dgm:prSet presAssocID="{B0F151DF-A9D7-49DC-BABE-BDB6E4362DDF}" presName="node" presStyleLbl="node1" presStyleIdx="0" presStyleCnt="3">
        <dgm:presLayoutVars>
          <dgm:bulletEnabled val="1"/>
        </dgm:presLayoutVars>
      </dgm:prSet>
      <dgm:spPr/>
    </dgm:pt>
    <dgm:pt modelId="{A347A0F1-25C2-459E-BFD1-8E462C0793B1}" type="pres">
      <dgm:prSet presAssocID="{03855DCD-0E91-42CB-A688-5B14C5C59B8B}" presName="sibTrans" presStyleCnt="0"/>
      <dgm:spPr/>
    </dgm:pt>
    <dgm:pt modelId="{BC53C4A0-9CAF-49A6-8C1F-FCC32572B6C6}" type="pres">
      <dgm:prSet presAssocID="{CA930596-005D-425A-8702-09785007620C}" presName="node" presStyleLbl="node1" presStyleIdx="1" presStyleCnt="3">
        <dgm:presLayoutVars>
          <dgm:bulletEnabled val="1"/>
        </dgm:presLayoutVars>
      </dgm:prSet>
      <dgm:spPr/>
    </dgm:pt>
    <dgm:pt modelId="{5B3CA2DE-5C84-4F41-8074-37E5392CF272}" type="pres">
      <dgm:prSet presAssocID="{83696367-CCBC-4F20-868E-FFE94DC15BD3}" presName="sibTrans" presStyleCnt="0"/>
      <dgm:spPr/>
    </dgm:pt>
    <dgm:pt modelId="{4D303567-5D5F-4A7B-8614-086185BD0D68}" type="pres">
      <dgm:prSet presAssocID="{E01679CC-A275-4A3A-A880-FBB7C5F83AB8}" presName="node" presStyleLbl="node1" presStyleIdx="2" presStyleCnt="3">
        <dgm:presLayoutVars>
          <dgm:bulletEnabled val="1"/>
        </dgm:presLayoutVars>
      </dgm:prSet>
      <dgm:spPr/>
    </dgm:pt>
  </dgm:ptLst>
  <dgm:cxnLst>
    <dgm:cxn modelId="{FA953E11-D80A-42E7-83EE-61CCE696D36D}" type="presOf" srcId="{B0F151DF-A9D7-49DC-BABE-BDB6E4362DDF}" destId="{E7B367C3-59F7-4104-996F-A311643FBD9C}" srcOrd="0" destOrd="0" presId="urn:microsoft.com/office/officeart/2005/8/layout/default"/>
    <dgm:cxn modelId="{50D83B73-228D-4D2E-A7A0-D00D473A0DF0}" type="presOf" srcId="{E01679CC-A275-4A3A-A880-FBB7C5F83AB8}" destId="{4D303567-5D5F-4A7B-8614-086185BD0D68}" srcOrd="0" destOrd="0" presId="urn:microsoft.com/office/officeart/2005/8/layout/default"/>
    <dgm:cxn modelId="{EB14D774-2279-47B6-A385-72AA94656DF7}" srcId="{FA2E5ABF-1CFB-42F4-9856-264806CE5449}" destId="{E01679CC-A275-4A3A-A880-FBB7C5F83AB8}" srcOrd="2" destOrd="0" parTransId="{CC798220-4C47-4724-94F2-8AE3F53BA700}" sibTransId="{81AEC4BE-C1C8-4D02-A1D0-AB8C14D99BB5}"/>
    <dgm:cxn modelId="{7F17769A-652B-4BD2-94FD-5AD9FF587C2D}" type="presOf" srcId="{CA930596-005D-425A-8702-09785007620C}" destId="{BC53C4A0-9CAF-49A6-8C1F-FCC32572B6C6}" srcOrd="0" destOrd="0" presId="urn:microsoft.com/office/officeart/2005/8/layout/default"/>
    <dgm:cxn modelId="{9A301CA4-9F1E-41DD-A195-81C844BA1AF0}" srcId="{FA2E5ABF-1CFB-42F4-9856-264806CE5449}" destId="{CA930596-005D-425A-8702-09785007620C}" srcOrd="1" destOrd="0" parTransId="{82A22021-3A11-4FC2-B74B-E25011291B3B}" sibTransId="{83696367-CCBC-4F20-868E-FFE94DC15BD3}"/>
    <dgm:cxn modelId="{E9CC3AC1-0BAF-4342-B018-2431DB44BF76}" type="presOf" srcId="{FA2E5ABF-1CFB-42F4-9856-264806CE5449}" destId="{A2BB3C6E-8A5C-4F12-AC30-DDCA86D435D9}" srcOrd="0" destOrd="0" presId="urn:microsoft.com/office/officeart/2005/8/layout/default"/>
    <dgm:cxn modelId="{053B71D6-9100-4919-8D2C-EE46C53F178F}" srcId="{FA2E5ABF-1CFB-42F4-9856-264806CE5449}" destId="{B0F151DF-A9D7-49DC-BABE-BDB6E4362DDF}" srcOrd="0" destOrd="0" parTransId="{2E8F0388-3600-4D39-BB32-8C97C63F78AD}" sibTransId="{03855DCD-0E91-42CB-A688-5B14C5C59B8B}"/>
    <dgm:cxn modelId="{3BCFF8CD-8D6A-45BB-986A-1813B8CF5425}" type="presParOf" srcId="{A2BB3C6E-8A5C-4F12-AC30-DDCA86D435D9}" destId="{E7B367C3-59F7-4104-996F-A311643FBD9C}" srcOrd="0" destOrd="0" presId="urn:microsoft.com/office/officeart/2005/8/layout/default"/>
    <dgm:cxn modelId="{A5272A8D-BDE1-455C-80BF-4FF5898766CB}" type="presParOf" srcId="{A2BB3C6E-8A5C-4F12-AC30-DDCA86D435D9}" destId="{A347A0F1-25C2-459E-BFD1-8E462C0793B1}" srcOrd="1" destOrd="0" presId="urn:microsoft.com/office/officeart/2005/8/layout/default"/>
    <dgm:cxn modelId="{9EB416FE-41C0-4861-AD97-8077EC6E4541}" type="presParOf" srcId="{A2BB3C6E-8A5C-4F12-AC30-DDCA86D435D9}" destId="{BC53C4A0-9CAF-49A6-8C1F-FCC32572B6C6}" srcOrd="2" destOrd="0" presId="urn:microsoft.com/office/officeart/2005/8/layout/default"/>
    <dgm:cxn modelId="{20804913-D232-4CFA-BE69-CB645DD44057}" type="presParOf" srcId="{A2BB3C6E-8A5C-4F12-AC30-DDCA86D435D9}" destId="{5B3CA2DE-5C84-4F41-8074-37E5392CF272}" srcOrd="3" destOrd="0" presId="urn:microsoft.com/office/officeart/2005/8/layout/default"/>
    <dgm:cxn modelId="{DD8C1CDD-EEBF-4623-A662-A39E00667B5B}" type="presParOf" srcId="{A2BB3C6E-8A5C-4F12-AC30-DDCA86D435D9}" destId="{4D303567-5D5F-4A7B-8614-086185BD0D6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367C3-59F7-4104-996F-A311643FBD9C}">
      <dsp:nvSpPr>
        <dsp:cNvPr id="0" name=""/>
        <dsp:cNvSpPr/>
      </dsp:nvSpPr>
      <dsp:spPr>
        <a:xfrm>
          <a:off x="0" y="680697"/>
          <a:ext cx="3404803" cy="20428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/>
            </a:rPr>
            <a:t>Reduces recidivism</a:t>
          </a:r>
          <a:endParaRPr lang="en-US" sz="2600" kern="1200" dirty="0"/>
        </a:p>
      </dsp:txBody>
      <dsp:txXfrm>
        <a:off x="0" y="680697"/>
        <a:ext cx="3404803" cy="2042881"/>
      </dsp:txXfrm>
    </dsp:sp>
    <dsp:sp modelId="{BC53C4A0-9CAF-49A6-8C1F-FCC32572B6C6}">
      <dsp:nvSpPr>
        <dsp:cNvPr id="0" name=""/>
        <dsp:cNvSpPr/>
      </dsp:nvSpPr>
      <dsp:spPr>
        <a:xfrm>
          <a:off x="3745283" y="680697"/>
          <a:ext cx="3404803" cy="20428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Century Gothic" panose="020B0502020202020204"/>
            </a:rPr>
            <a:t>Decreases costs (when used as diversion)</a:t>
          </a:r>
          <a:endParaRPr lang="en-US" sz="2600" kern="1200"/>
        </a:p>
      </dsp:txBody>
      <dsp:txXfrm>
        <a:off x="3745283" y="680697"/>
        <a:ext cx="3404803" cy="2042881"/>
      </dsp:txXfrm>
    </dsp:sp>
    <dsp:sp modelId="{4D303567-5D5F-4A7B-8614-086185BD0D68}">
      <dsp:nvSpPr>
        <dsp:cNvPr id="0" name=""/>
        <dsp:cNvSpPr/>
      </dsp:nvSpPr>
      <dsp:spPr>
        <a:xfrm>
          <a:off x="7490566" y="680697"/>
          <a:ext cx="3404803" cy="20428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/>
            </a:rPr>
            <a:t>Creates better outcomes for victims (including decreasing PTSD symptoms)</a:t>
          </a:r>
          <a:endParaRPr lang="en-US" sz="2600" kern="1200" dirty="0"/>
        </a:p>
      </dsp:txBody>
      <dsp:txXfrm>
        <a:off x="7490566" y="680697"/>
        <a:ext cx="3404803" cy="2042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2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3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6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93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96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3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3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1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6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9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5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1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7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2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1F84A9-461A-4E9F-8D5E-82A627570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0B416-9C81-43CF-96DC-51EF15C57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Restorative Justice in New Mexico's First Judicial District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60146-EE9F-4C58-A2DE-A4A7F12FD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/>
              <a:t>Mary Carmack-Altwies // First Judicial District Attorney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20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4B61-98EF-4181-8D54-E83214DC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restorative justice?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B01A-44EB-40A7-8926-91EFE4B71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i="1" dirty="0">
                <a:ea typeface="+mj-lt"/>
                <a:cs typeface="+mj-lt"/>
              </a:rPr>
              <a:t>a theory of justice that emphasizes </a:t>
            </a:r>
            <a:r>
              <a:rPr lang="en-US" sz="4000" b="1" i="1" dirty="0">
                <a:ea typeface="+mj-lt"/>
                <a:cs typeface="+mj-lt"/>
              </a:rPr>
              <a:t>repairing the harm</a:t>
            </a:r>
            <a:r>
              <a:rPr lang="en-US" sz="4000" i="1" dirty="0">
                <a:ea typeface="+mj-lt"/>
                <a:cs typeface="+mj-lt"/>
              </a:rPr>
              <a:t> caused or revealed by criminal behavior</a:t>
            </a:r>
            <a:endParaRPr lang="en-US" sz="4000" i="1">
              <a:ea typeface="+mj-lt"/>
              <a:cs typeface="+mj-lt"/>
            </a:endParaRPr>
          </a:p>
          <a:p>
            <a:endParaRPr lang="en-US" sz="4000" i="1" dirty="0"/>
          </a:p>
          <a:p>
            <a:pPr marL="0" indent="0" algn="r">
              <a:buNone/>
            </a:pPr>
            <a:r>
              <a:rPr lang="en-US" i="1" dirty="0"/>
              <a:t>Source: Centre for Justice and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1256028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4B61-98EF-4181-8D54-E83214DC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restorative justice?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B01A-44EB-40A7-8926-91EFE4B71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endParaRPr lang="en-US" sz="4000" dirty="0">
              <a:ea typeface="+mj-lt"/>
              <a:cs typeface="+mj-lt"/>
            </a:endParaRPr>
          </a:p>
          <a:p>
            <a:r>
              <a:rPr lang="en-US" sz="4000" dirty="0">
                <a:ea typeface="+mj-lt"/>
                <a:cs typeface="+mj-lt"/>
              </a:rPr>
              <a:t>First, it views criminal acts more comprehensively -- rather than defining crime as simply lawbreaking, it recognizes that </a:t>
            </a:r>
            <a:r>
              <a:rPr lang="en-US" sz="4000" b="1" dirty="0">
                <a:ea typeface="+mj-lt"/>
                <a:cs typeface="+mj-lt"/>
              </a:rPr>
              <a:t>offenders harm victims, communities and even themselves</a:t>
            </a:r>
            <a:r>
              <a:rPr lang="en-US" sz="4000" dirty="0">
                <a:ea typeface="+mj-lt"/>
                <a:cs typeface="+mj-lt"/>
              </a:rPr>
              <a:t>. </a:t>
            </a:r>
            <a:endParaRPr lang="en-US" sz="4000" i="1" dirty="0">
              <a:ea typeface="+mj-lt"/>
              <a:cs typeface="+mj-lt"/>
            </a:endParaRPr>
          </a:p>
          <a:p>
            <a:r>
              <a:rPr lang="en-US" sz="4000" dirty="0">
                <a:ea typeface="+mj-lt"/>
                <a:cs typeface="+mj-lt"/>
              </a:rPr>
              <a:t>Second, it involves more parties in responding to crime -- rather than giving key roles only to government and the offender, it </a:t>
            </a:r>
            <a:r>
              <a:rPr lang="en-US" sz="4000" b="1" dirty="0">
                <a:ea typeface="+mj-lt"/>
                <a:cs typeface="+mj-lt"/>
              </a:rPr>
              <a:t>includes victims and communities as well</a:t>
            </a:r>
            <a:r>
              <a:rPr lang="en-US" sz="4000" dirty="0">
                <a:ea typeface="+mj-lt"/>
                <a:cs typeface="+mj-lt"/>
              </a:rPr>
              <a:t>. </a:t>
            </a:r>
            <a:endParaRPr lang="en-US" sz="4000" i="1">
              <a:ea typeface="+mj-lt"/>
              <a:cs typeface="+mj-lt"/>
            </a:endParaRPr>
          </a:p>
          <a:p>
            <a:r>
              <a:rPr lang="en-US" sz="4000" dirty="0">
                <a:ea typeface="+mj-lt"/>
                <a:cs typeface="+mj-lt"/>
              </a:rPr>
              <a:t>Finally, it measures success differently -- rather than measuring how much punishment is inflicted, </a:t>
            </a:r>
            <a:r>
              <a:rPr lang="en-US" sz="4000" b="1" dirty="0">
                <a:ea typeface="+mj-lt"/>
                <a:cs typeface="+mj-lt"/>
              </a:rPr>
              <a:t>it measures how much harm is repaired or prevented</a:t>
            </a:r>
            <a:r>
              <a:rPr lang="en-US" sz="4000" dirty="0">
                <a:ea typeface="+mj-lt"/>
                <a:cs typeface="+mj-lt"/>
              </a:rPr>
              <a:t>.”</a:t>
            </a:r>
            <a:endParaRPr lang="en-US" sz="4000" i="1">
              <a:ea typeface="+mj-lt"/>
              <a:cs typeface="+mj-lt"/>
            </a:endParaRPr>
          </a:p>
          <a:p>
            <a:endParaRPr lang="en-US" sz="4000" i="1" dirty="0"/>
          </a:p>
          <a:p>
            <a:pPr marL="0" indent="0" algn="r">
              <a:buNone/>
            </a:pPr>
            <a:r>
              <a:rPr lang="en-US" i="1" dirty="0"/>
              <a:t>Source: Centre for Justice and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19422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34B61-98EF-4181-8D54-E83214DC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56097"/>
            <a:ext cx="9252154" cy="10166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What are the benefits of 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>
                <a:solidFill>
                  <a:srgbClr val="EBEBEB"/>
                </a:solidFill>
              </a:rPr>
              <a:t>restorative justice?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82122A1-738B-4842-9DAB-7305B4355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2231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6" name="TextBox 525">
            <a:extLst>
              <a:ext uri="{FF2B5EF4-FFF2-40B4-BE49-F238E27FC236}">
                <a16:creationId xmlns:a16="http://schemas.microsoft.com/office/drawing/2014/main" id="{004F4C6D-103F-4FA3-85E5-350DCF9FE6A9}"/>
              </a:ext>
            </a:extLst>
          </p:cNvPr>
          <p:cNvSpPr txBox="1"/>
          <p:nvPr/>
        </p:nvSpPr>
        <p:spPr>
          <a:xfrm>
            <a:off x="4091797" y="6075872"/>
            <a:ext cx="916987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Source: Sherman, LW and Strang, H (2007) Restorative Justice: The Evidence. London: The Smith Institute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4349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34B61-98EF-4181-8D54-E83214DC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Where is restorative justice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B01A-44EB-40A7-8926-91EFE4B71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South Africa, via the Truth and Reconciliation Commission</a:t>
            </a:r>
            <a:endParaRPr lang="en-US" i="1" dirty="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en-US" dirty="0"/>
              <a:t>Juvenile justice programs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Kahnawake, a Mohawk reserve in Canada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Pine Ridge Indian Reservation of the Oglala Lakota nation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Within prisons, to rehabilitate and reduce recidivism</a:t>
            </a:r>
          </a:p>
          <a:p>
            <a:pPr>
              <a:lnSpc>
                <a:spcPct val="90000"/>
              </a:lnSpc>
            </a:pPr>
            <a:r>
              <a:rPr lang="en-US" dirty="0"/>
              <a:t>In educational settings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4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4B61-98EF-4181-8D54-E83214DC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Restorative Justice: A Test Case</a:t>
            </a:r>
            <a:br>
              <a:rPr lang="en-US" dirty="0"/>
            </a:br>
            <a:r>
              <a:rPr lang="en-US"/>
              <a:t>Santa Fe's Obelisk Destruction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B01A-44EB-40A7-8926-91EFE4B71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i="1">
                <a:ea typeface="+mj-lt"/>
                <a:cs typeface="+mj-lt"/>
              </a:rPr>
              <a:t>Why?</a:t>
            </a:r>
            <a:endParaRPr lang="en-US"/>
          </a:p>
          <a:p>
            <a:pPr lvl="1"/>
            <a:r>
              <a:rPr lang="en-US" sz="3200">
                <a:ea typeface="+mj-lt"/>
                <a:cs typeface="+mj-lt"/>
              </a:rPr>
              <a:t>Deeply entrenched emotions and values on both sides</a:t>
            </a:r>
          </a:p>
          <a:p>
            <a:pPr lvl="1"/>
            <a:r>
              <a:rPr lang="en-US" sz="3200"/>
              <a:t>Need for understanding</a:t>
            </a:r>
          </a:p>
          <a:p>
            <a:pPr lvl="1"/>
            <a:r>
              <a:rPr lang="en-US" sz="3200"/>
              <a:t>Need for institutional resolution</a:t>
            </a:r>
            <a:endParaRPr lang="en-US" sz="3800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5298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27CE-B530-4A51-83A9-3E88C354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 for restorative justice: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01BDA-46DD-4847-B915-2A2AAC1F1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Vehicular homicides</a:t>
            </a:r>
          </a:p>
          <a:p>
            <a:r>
              <a:rPr lang="en-US" sz="4400" dirty="0"/>
              <a:t>Property crimes</a:t>
            </a:r>
          </a:p>
          <a:p>
            <a:r>
              <a:rPr lang="en-US" sz="4400" dirty="0"/>
              <a:t>Assault</a:t>
            </a:r>
          </a:p>
          <a:p>
            <a:r>
              <a:rPr lang="en-US" sz="4400" dirty="0"/>
              <a:t>Crimes driven by substance use or mental health issues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41082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0</TotalTime>
  <Words>286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Restorative Justice in New Mexico's First Judicial District</vt:lpstr>
      <vt:lpstr>What is restorative justice?</vt:lpstr>
      <vt:lpstr>What is restorative justice?</vt:lpstr>
      <vt:lpstr>What are the benefits of  restorative justice?</vt:lpstr>
      <vt:lpstr>Where is restorative justice used?</vt:lpstr>
      <vt:lpstr>Restorative Justice: A Test Case Santa Fe's Obelisk Destruction</vt:lpstr>
      <vt:lpstr>Other applications for restorative justice: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Schlanger</dc:creator>
  <cp:lastModifiedBy>Stephanie Schlanger</cp:lastModifiedBy>
  <cp:revision>134</cp:revision>
  <dcterms:created xsi:type="dcterms:W3CDTF">2021-11-08T19:24:28Z</dcterms:created>
  <dcterms:modified xsi:type="dcterms:W3CDTF">2021-11-11T17:39:12Z</dcterms:modified>
</cp:coreProperties>
</file>